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429" r:id="rId2"/>
    <p:sldId id="316" r:id="rId3"/>
    <p:sldId id="317" r:id="rId4"/>
    <p:sldId id="2147046988" r:id="rId5"/>
    <p:sldId id="276" r:id="rId6"/>
    <p:sldId id="277" r:id="rId7"/>
    <p:sldId id="283" r:id="rId8"/>
    <p:sldId id="2147046986" r:id="rId9"/>
    <p:sldId id="2147046995" r:id="rId10"/>
    <p:sldId id="2147046996" r:id="rId11"/>
    <p:sldId id="2147046997" r:id="rId12"/>
    <p:sldId id="2147046989" r:id="rId13"/>
    <p:sldId id="2146849328" r:id="rId14"/>
    <p:sldId id="2147046990" r:id="rId15"/>
    <p:sldId id="418" r:id="rId16"/>
    <p:sldId id="284" r:id="rId17"/>
    <p:sldId id="2147046991" r:id="rId18"/>
    <p:sldId id="2147046992" r:id="rId19"/>
    <p:sldId id="2147046993" r:id="rId20"/>
    <p:sldId id="2147046994" r:id="rId21"/>
    <p:sldId id="2147046998" r:id="rId22"/>
    <p:sldId id="426" r:id="rId23"/>
    <p:sldId id="42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33178"/>
    <p:restoredTop sz="96296"/>
  </p:normalViewPr>
  <p:slideViewPr>
    <p:cSldViewPr snapToGrid="0">
      <p:cViewPr varScale="1">
        <p:scale>
          <a:sx n="100" d="100"/>
          <a:sy n="100" d="100"/>
        </p:scale>
        <p:origin x="184" y="760"/>
      </p:cViewPr>
      <p:guideLst/>
    </p:cSldViewPr>
  </p:slideViewPr>
  <p:outlineViewPr>
    <p:cViewPr>
      <p:scale>
        <a:sx n="33" d="100"/>
        <a:sy n="33" d="100"/>
      </p:scale>
      <p:origin x="0" y="-595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4836F-14BF-DC4E-BB4B-06FD335E42B2}" type="datetimeFigureOut">
              <a:rPr lang="en-BR" smtClean="0"/>
              <a:t>22/06/23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7E05E-5D30-B44A-820C-B5B1C0F0457E}" type="slidenum">
              <a:rPr lang="en-BR" smtClean="0"/>
              <a:t>‹#›</a:t>
            </a:fld>
            <a:endParaRPr lang="en-BR"/>
          </a:p>
        </p:txBody>
      </p:sp>
    </p:spTree>
    <p:extLst>
      <p:ext uri="{BB962C8B-B14F-4D97-AF65-F5344CB8AC3E}">
        <p14:creationId xmlns:p14="http://schemas.microsoft.com/office/powerpoint/2010/main" val="325148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fld id="{A997E05E-5D30-B44A-820C-B5B1C0F0457E}" type="slidenum">
              <a:rPr lang="en-BR" smtClean="0"/>
              <a:t>12</a:t>
            </a:fld>
            <a:endParaRPr lang="en-BR"/>
          </a:p>
        </p:txBody>
      </p:sp>
    </p:spTree>
    <p:extLst>
      <p:ext uri="{BB962C8B-B14F-4D97-AF65-F5344CB8AC3E}">
        <p14:creationId xmlns:p14="http://schemas.microsoft.com/office/powerpoint/2010/main" val="17734478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6/22/23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346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8322"/>
          </a:xfrm>
        </p:spPr>
        <p:txBody>
          <a:bodyPr>
            <a:normAutofit/>
          </a:bodyPr>
          <a:lstStyle>
            <a:lvl1pPr>
              <a:defRPr sz="4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838200" y="1407560"/>
            <a:ext cx="10515600" cy="4769403"/>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6/22/23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6/22/23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6/22/23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6/22/23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6/22/23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implifier.net/ps-ca-r1"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s://international-patient-summary.net/implementations-across-the-globe/" TargetMode="Externa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dhp.health/" TargetMode="Externa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5D9F-6DC2-DA6A-0F00-BFC4A734D414}"/>
              </a:ext>
            </a:extLst>
          </p:cNvPr>
          <p:cNvSpPr>
            <a:spLocks noGrp="1"/>
          </p:cNvSpPr>
          <p:nvPr>
            <p:ph type="ctrTitle"/>
          </p:nvPr>
        </p:nvSpPr>
        <p:spPr>
          <a:xfrm>
            <a:off x="919089" y="1319312"/>
            <a:ext cx="10574215" cy="2387600"/>
          </a:xfrm>
        </p:spPr>
        <p:txBody>
          <a:bodyPr>
            <a:normAutofit fontScale="90000"/>
          </a:bodyPr>
          <a:lstStyle/>
          <a:p>
            <a:br>
              <a:rPr lang="en-BR" sz="6000" dirty="0">
                <a:solidFill>
                  <a:schemeClr val="tx1">
                    <a:lumMod val="75000"/>
                    <a:lumOff val="25000"/>
                  </a:schemeClr>
                </a:solidFill>
              </a:rPr>
            </a:br>
            <a:br>
              <a:rPr lang="en-BR" sz="6000" dirty="0">
                <a:solidFill>
                  <a:schemeClr val="tx1">
                    <a:lumMod val="75000"/>
                    <a:lumOff val="25000"/>
                  </a:schemeClr>
                </a:solidFill>
              </a:rPr>
            </a:br>
            <a:r>
              <a:rPr lang="en-BR" sz="6000" dirty="0">
                <a:solidFill>
                  <a:schemeClr val="tx1">
                    <a:lumMod val="75000"/>
                    <a:lumOff val="25000"/>
                  </a:schemeClr>
                </a:solidFill>
              </a:rPr>
              <a:t>IPS – Brasil</a:t>
            </a:r>
            <a:br>
              <a:rPr lang="en-BR" sz="6000" dirty="0">
                <a:solidFill>
                  <a:schemeClr val="tx1">
                    <a:lumMod val="75000"/>
                    <a:lumOff val="25000"/>
                  </a:schemeClr>
                </a:solidFill>
              </a:rPr>
            </a:br>
            <a:r>
              <a:rPr lang="en-BR" sz="6000" dirty="0">
                <a:solidFill>
                  <a:schemeClr val="tx1">
                    <a:lumMod val="75000"/>
                    <a:lumOff val="25000"/>
                  </a:schemeClr>
                </a:solidFill>
              </a:rPr>
              <a:t>Sumário Internacional do Paciente </a:t>
            </a:r>
            <a:br>
              <a:rPr lang="en-BR" sz="6000" dirty="0">
                <a:solidFill>
                  <a:schemeClr val="tx1">
                    <a:lumMod val="75000"/>
                    <a:lumOff val="25000"/>
                  </a:schemeClr>
                </a:solidFill>
              </a:rPr>
            </a:br>
            <a:r>
              <a:rPr lang="en-BR" sz="6000" dirty="0">
                <a:solidFill>
                  <a:schemeClr val="tx1">
                    <a:lumMod val="75000"/>
                    <a:lumOff val="25000"/>
                  </a:schemeClr>
                </a:solidFill>
              </a:rPr>
              <a:t>(International Patient Summary)</a:t>
            </a:r>
            <a:endParaRPr lang="en-BR" dirty="0">
              <a:solidFill>
                <a:schemeClr val="tx1">
                  <a:lumMod val="75000"/>
                  <a:lumOff val="25000"/>
                </a:schemeClr>
              </a:solidFill>
            </a:endParaRPr>
          </a:p>
        </p:txBody>
      </p:sp>
      <p:sp>
        <p:nvSpPr>
          <p:cNvPr id="3" name="Subtitle 2">
            <a:extLst>
              <a:ext uri="{FF2B5EF4-FFF2-40B4-BE49-F238E27FC236}">
                <a16:creationId xmlns:a16="http://schemas.microsoft.com/office/drawing/2014/main" id="{85096A88-4D94-3347-06AD-DD955DF31334}"/>
              </a:ext>
            </a:extLst>
          </p:cNvPr>
          <p:cNvSpPr>
            <a:spLocks noGrp="1"/>
          </p:cNvSpPr>
          <p:nvPr>
            <p:ph type="subTitle" idx="1"/>
          </p:nvPr>
        </p:nvSpPr>
        <p:spPr>
          <a:xfrm>
            <a:off x="1277814" y="4304713"/>
            <a:ext cx="9856763" cy="2215662"/>
          </a:xfrm>
        </p:spPr>
        <p:txBody>
          <a:bodyPr>
            <a:normAutofit fontScale="92500" lnSpcReduction="10000"/>
          </a:bodyPr>
          <a:lstStyle/>
          <a:p>
            <a:r>
              <a:rPr lang="en-US" sz="3100" dirty="0">
                <a:latin typeface="Calibri" panose="020F0502020204030204" pitchFamily="34" charset="0"/>
              </a:rPr>
              <a:t>Beatriz de </a:t>
            </a:r>
            <a:r>
              <a:rPr lang="en-US" sz="3100" dirty="0" err="1">
                <a:latin typeface="Calibri" panose="020F0502020204030204" pitchFamily="34" charset="0"/>
              </a:rPr>
              <a:t>Faria</a:t>
            </a:r>
            <a:r>
              <a:rPr lang="en-US" sz="3100" dirty="0">
                <a:latin typeface="Calibri" panose="020F0502020204030204" pitchFamily="34" charset="0"/>
              </a:rPr>
              <a:t> </a:t>
            </a:r>
            <a:r>
              <a:rPr lang="en-US" sz="3100" dirty="0" err="1">
                <a:latin typeface="Calibri" panose="020F0502020204030204" pitchFamily="34" charset="0"/>
              </a:rPr>
              <a:t>Leão</a:t>
            </a:r>
            <a:endParaRPr lang="en-US" sz="3100" dirty="0">
              <a:latin typeface="Calibri" panose="020F0502020204030204" pitchFamily="34" charset="0"/>
            </a:endParaRPr>
          </a:p>
          <a:p>
            <a:r>
              <a:rPr lang="en-US" sz="2400" dirty="0" err="1">
                <a:effectLst/>
                <a:latin typeface="Calibri" panose="020F0502020204030204" pitchFamily="34" charset="0"/>
              </a:rPr>
              <a:t>Portfólio</a:t>
            </a:r>
            <a:r>
              <a:rPr lang="en-US" sz="2400" dirty="0">
                <a:effectLst/>
                <a:latin typeface="Calibri" panose="020F0502020204030204" pitchFamily="34" charset="0"/>
              </a:rPr>
              <a:t> Digital, </a:t>
            </a:r>
            <a:r>
              <a:rPr lang="en-US" sz="2400" dirty="0" err="1">
                <a:effectLst/>
                <a:latin typeface="Calibri" panose="020F0502020204030204" pitchFamily="34" charset="0"/>
              </a:rPr>
              <a:t>Diretoria</a:t>
            </a:r>
            <a:r>
              <a:rPr lang="en-US" sz="2400" dirty="0">
                <a:effectLst/>
                <a:latin typeface="Calibri" panose="020F0502020204030204" pitchFamily="34" charset="0"/>
              </a:rPr>
              <a:t> de </a:t>
            </a:r>
            <a:r>
              <a:rPr lang="en-US" sz="2400" dirty="0" err="1">
                <a:effectLst/>
                <a:latin typeface="Calibri" panose="020F0502020204030204" pitchFamily="34" charset="0"/>
              </a:rPr>
              <a:t>Compromisso</a:t>
            </a:r>
            <a:r>
              <a:rPr lang="en-US" sz="2400" dirty="0">
                <a:effectLst/>
                <a:latin typeface="Calibri" panose="020F0502020204030204" pitchFamily="34" charset="0"/>
              </a:rPr>
              <a:t> Social, Hospital </a:t>
            </a:r>
            <a:r>
              <a:rPr lang="en-US" sz="2400" dirty="0" err="1">
                <a:effectLst/>
                <a:latin typeface="Calibri" panose="020F0502020204030204" pitchFamily="34" charset="0"/>
              </a:rPr>
              <a:t>Sírio</a:t>
            </a:r>
            <a:r>
              <a:rPr lang="en-US" sz="2400" dirty="0">
                <a:effectLst/>
                <a:latin typeface="Calibri" panose="020F0502020204030204" pitchFamily="34" charset="0"/>
              </a:rPr>
              <a:t> </a:t>
            </a:r>
            <a:r>
              <a:rPr lang="en-US" sz="2400" dirty="0" err="1">
                <a:effectLst/>
                <a:latin typeface="Calibri" panose="020F0502020204030204" pitchFamily="34" charset="0"/>
              </a:rPr>
              <a:t>Libanês</a:t>
            </a:r>
            <a:br>
              <a:rPr lang="en-US" sz="2400" dirty="0">
                <a:effectLst/>
                <a:latin typeface="Calibri" panose="020F0502020204030204" pitchFamily="34" charset="0"/>
              </a:rPr>
            </a:br>
            <a:br>
              <a:rPr lang="en-US" sz="2400" dirty="0">
                <a:effectLst/>
                <a:latin typeface="Calibri" panose="020F0502020204030204" pitchFamily="34" charset="0"/>
              </a:rPr>
            </a:br>
            <a:r>
              <a:rPr lang="en-US" sz="2400" dirty="0">
                <a:effectLst/>
                <a:latin typeface="Calibri" panose="020F0502020204030204" pitchFamily="34" charset="0"/>
              </a:rPr>
              <a:t>Dados para </a:t>
            </a:r>
            <a:r>
              <a:rPr lang="en-US" sz="2400" dirty="0" err="1">
                <a:effectLst/>
                <a:latin typeface="Calibri" panose="020F0502020204030204" pitchFamily="34" charset="0"/>
              </a:rPr>
              <a:t>Conitnuidade</a:t>
            </a:r>
            <a:r>
              <a:rPr lang="en-US" sz="2400" dirty="0">
                <a:effectLst/>
                <a:latin typeface="Calibri" panose="020F0502020204030204" pitchFamily="34" charset="0"/>
              </a:rPr>
              <a:t> do </a:t>
            </a:r>
            <a:r>
              <a:rPr lang="en-US" sz="2400" dirty="0" err="1">
                <a:effectLst/>
                <a:latin typeface="Calibri" panose="020F0502020204030204" pitchFamily="34" charset="0"/>
              </a:rPr>
              <a:t>Cuidado</a:t>
            </a:r>
            <a:r>
              <a:rPr lang="en-US" sz="2400" dirty="0">
                <a:effectLst/>
                <a:latin typeface="Calibri" panose="020F0502020204030204" pitchFamily="34" charset="0"/>
              </a:rPr>
              <a:t>: </a:t>
            </a:r>
            <a:r>
              <a:rPr lang="en-US" sz="2400" dirty="0" err="1">
                <a:effectLst/>
                <a:latin typeface="Calibri" panose="020F0502020204030204" pitchFamily="34" charset="0"/>
              </a:rPr>
              <a:t>Visualização</a:t>
            </a:r>
            <a:r>
              <a:rPr lang="en-US" sz="2400" dirty="0">
                <a:effectLst/>
                <a:latin typeface="Calibri" panose="020F0502020204030204" pitchFamily="34" charset="0"/>
              </a:rPr>
              <a:t> da </a:t>
            </a:r>
            <a:r>
              <a:rPr lang="en-US" sz="2400" dirty="0" err="1">
                <a:effectLst/>
                <a:latin typeface="Calibri" panose="020F0502020204030204" pitchFamily="34" charset="0"/>
              </a:rPr>
              <a:t>Saúde</a:t>
            </a:r>
            <a:r>
              <a:rPr lang="en-US" sz="2400" dirty="0">
                <a:effectLst/>
                <a:latin typeface="Calibri" panose="020F0502020204030204" pitchFamily="34" charset="0"/>
              </a:rPr>
              <a:t> </a:t>
            </a:r>
            <a:r>
              <a:rPr lang="en-US" sz="2400" dirty="0" err="1">
                <a:effectLst/>
                <a:latin typeface="Calibri" panose="020F0502020204030204" pitchFamily="34" charset="0"/>
              </a:rPr>
              <a:t>Suplementar</a:t>
            </a:r>
            <a:r>
              <a:rPr lang="en-US" sz="2400" dirty="0">
                <a:effectLst/>
                <a:latin typeface="Calibri" panose="020F0502020204030204" pitchFamily="34" charset="0"/>
              </a:rPr>
              <a:t> e </a:t>
            </a:r>
            <a:r>
              <a:rPr lang="en-US" sz="2400" dirty="0" err="1">
                <a:effectLst/>
                <a:latin typeface="Calibri" panose="020F0502020204030204" pitchFamily="34" charset="0"/>
              </a:rPr>
              <a:t>Pública</a:t>
            </a:r>
            <a:endParaRPr lang="en-US" sz="2400" dirty="0">
              <a:effectLst/>
              <a:latin typeface="Calibri" panose="020F0502020204030204" pitchFamily="34" charset="0"/>
            </a:endParaRPr>
          </a:p>
          <a:p>
            <a:r>
              <a:rPr lang="en-US" sz="2400" b="1" dirty="0">
                <a:effectLst/>
                <a:latin typeface="Calibri" panose="020F0502020204030204" pitchFamily="34" charset="0"/>
              </a:rPr>
              <a:t>HOSPITALAR 2023</a:t>
            </a:r>
          </a:p>
          <a:p>
            <a:r>
              <a:rPr lang="en-US" sz="2400" b="1" dirty="0">
                <a:latin typeface="Calibri" panose="020F0502020204030204" pitchFamily="34" charset="0"/>
              </a:rPr>
              <a:t>23 de </a:t>
            </a:r>
            <a:r>
              <a:rPr lang="en-US" sz="2400" b="1" dirty="0" err="1">
                <a:latin typeface="Calibri" panose="020F0502020204030204" pitchFamily="34" charset="0"/>
              </a:rPr>
              <a:t>maio</a:t>
            </a:r>
            <a:r>
              <a:rPr lang="en-US" sz="2400" b="1" dirty="0">
                <a:latin typeface="Calibri" panose="020F0502020204030204" pitchFamily="34" charset="0"/>
              </a:rPr>
              <a:t> de 2023</a:t>
            </a:r>
            <a:r>
              <a:rPr lang="en-US" sz="2400" b="1" dirty="0">
                <a:effectLst/>
                <a:latin typeface="Calibri" panose="020F0502020204030204" pitchFamily="34" charset="0"/>
              </a:rPr>
              <a:t> </a:t>
            </a:r>
            <a:endParaRPr lang="en-US" sz="2400" dirty="0">
              <a:effectLst/>
              <a:latin typeface="Calibri" panose="020F0502020204030204" pitchFamily="34" charset="0"/>
            </a:endParaRPr>
          </a:p>
          <a:p>
            <a:endParaRPr lang="en-BR" dirty="0"/>
          </a:p>
        </p:txBody>
      </p:sp>
    </p:spTree>
    <p:extLst>
      <p:ext uri="{BB962C8B-B14F-4D97-AF65-F5344CB8AC3E}">
        <p14:creationId xmlns:p14="http://schemas.microsoft.com/office/powerpoint/2010/main" val="3411417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DFABF-0E39-0C38-9B01-24D4B8C9D3DE}"/>
              </a:ext>
            </a:extLst>
          </p:cNvPr>
          <p:cNvSpPr>
            <a:spLocks noGrp="1"/>
          </p:cNvSpPr>
          <p:nvPr>
            <p:ph type="title"/>
          </p:nvPr>
        </p:nvSpPr>
        <p:spPr/>
        <p:txBody>
          <a:bodyPr/>
          <a:lstStyle/>
          <a:p>
            <a:endParaRPr lang="en-BR" dirty="0"/>
          </a:p>
        </p:txBody>
      </p:sp>
      <p:sp>
        <p:nvSpPr>
          <p:cNvPr id="3" name="Content Placeholder 2">
            <a:extLst>
              <a:ext uri="{FF2B5EF4-FFF2-40B4-BE49-F238E27FC236}">
                <a16:creationId xmlns:a16="http://schemas.microsoft.com/office/drawing/2014/main" id="{8165FBD4-9259-1E9E-64D9-32D2F8D1BF20}"/>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77910655-B32B-CC63-1B67-469B8C74D900}"/>
              </a:ext>
            </a:extLst>
          </p:cNvPr>
          <p:cNvPicPr>
            <a:picLocks noChangeAspect="1"/>
          </p:cNvPicPr>
          <p:nvPr/>
        </p:nvPicPr>
        <p:blipFill>
          <a:blip r:embed="rId2"/>
          <a:stretch>
            <a:fillRect/>
          </a:stretch>
        </p:blipFill>
        <p:spPr>
          <a:xfrm>
            <a:off x="807553" y="365126"/>
            <a:ext cx="10546247" cy="5573219"/>
          </a:xfrm>
          <a:prstGeom prst="rect">
            <a:avLst/>
          </a:prstGeom>
        </p:spPr>
      </p:pic>
      <p:sp>
        <p:nvSpPr>
          <p:cNvPr id="5" name="TextBox 4">
            <a:extLst>
              <a:ext uri="{FF2B5EF4-FFF2-40B4-BE49-F238E27FC236}">
                <a16:creationId xmlns:a16="http://schemas.microsoft.com/office/drawing/2014/main" id="{5CB23780-9957-B514-508C-232E188EDF0B}"/>
              </a:ext>
            </a:extLst>
          </p:cNvPr>
          <p:cNvSpPr txBox="1"/>
          <p:nvPr/>
        </p:nvSpPr>
        <p:spPr>
          <a:xfrm>
            <a:off x="3514725" y="6331075"/>
            <a:ext cx="2969083" cy="369332"/>
          </a:xfrm>
          <a:prstGeom prst="rect">
            <a:avLst/>
          </a:prstGeom>
          <a:noFill/>
        </p:spPr>
        <p:txBody>
          <a:bodyPr wrap="none" rtlCol="0">
            <a:spAutoFit/>
          </a:bodyPr>
          <a:lstStyle/>
          <a:p>
            <a:r>
              <a:rPr lang="en-US" dirty="0">
                <a:hlinkClick r:id="rId3"/>
              </a:rPr>
              <a:t>https://</a:t>
            </a:r>
            <a:r>
              <a:rPr lang="en-US" dirty="0" err="1">
                <a:hlinkClick r:id="rId3"/>
              </a:rPr>
              <a:t>simplifier.net</a:t>
            </a:r>
            <a:r>
              <a:rPr lang="en-US" dirty="0">
                <a:hlinkClick r:id="rId3"/>
              </a:rPr>
              <a:t>/ps-ca-r1</a:t>
            </a:r>
            <a:endParaRPr lang="en-BR" dirty="0"/>
          </a:p>
        </p:txBody>
      </p:sp>
    </p:spTree>
    <p:extLst>
      <p:ext uri="{BB962C8B-B14F-4D97-AF65-F5344CB8AC3E}">
        <p14:creationId xmlns:p14="http://schemas.microsoft.com/office/powerpoint/2010/main" val="187811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A4003-2E18-C462-39A8-CE7B96823F2C}"/>
              </a:ext>
            </a:extLst>
          </p:cNvPr>
          <p:cNvSpPr>
            <a:spLocks noGrp="1"/>
          </p:cNvSpPr>
          <p:nvPr>
            <p:ph type="title"/>
          </p:nvPr>
        </p:nvSpPr>
        <p:spPr>
          <a:xfrm>
            <a:off x="346364" y="155977"/>
            <a:ext cx="10515600" cy="888322"/>
          </a:xfrm>
        </p:spPr>
        <p:txBody>
          <a:bodyPr/>
          <a:lstStyle/>
          <a:p>
            <a:endParaRPr lang="en-BR" dirty="0"/>
          </a:p>
        </p:txBody>
      </p:sp>
      <p:sp>
        <p:nvSpPr>
          <p:cNvPr id="3" name="Content Placeholder 2">
            <a:extLst>
              <a:ext uri="{FF2B5EF4-FFF2-40B4-BE49-F238E27FC236}">
                <a16:creationId xmlns:a16="http://schemas.microsoft.com/office/drawing/2014/main" id="{5E40B9A0-4DA5-88D1-DACA-DC3462BDC5FA}"/>
              </a:ext>
            </a:extLst>
          </p:cNvPr>
          <p:cNvSpPr>
            <a:spLocks noGrp="1"/>
          </p:cNvSpPr>
          <p:nvPr>
            <p:ph idx="1"/>
          </p:nvPr>
        </p:nvSpPr>
        <p:spPr/>
        <p:txBody>
          <a:bodyPr/>
          <a:lstStyle/>
          <a:p>
            <a:endParaRPr lang="en-BR" dirty="0"/>
          </a:p>
        </p:txBody>
      </p:sp>
      <p:grpSp>
        <p:nvGrpSpPr>
          <p:cNvPr id="7" name="Group 6">
            <a:extLst>
              <a:ext uri="{FF2B5EF4-FFF2-40B4-BE49-F238E27FC236}">
                <a16:creationId xmlns:a16="http://schemas.microsoft.com/office/drawing/2014/main" id="{9AF59AD2-4753-E4DC-18B5-BBCB742C2E96}"/>
              </a:ext>
            </a:extLst>
          </p:cNvPr>
          <p:cNvGrpSpPr/>
          <p:nvPr/>
        </p:nvGrpSpPr>
        <p:grpSpPr>
          <a:xfrm>
            <a:off x="838200" y="155977"/>
            <a:ext cx="7772400" cy="6137429"/>
            <a:chOff x="1236023" y="681037"/>
            <a:chExt cx="7772400" cy="6137429"/>
          </a:xfrm>
        </p:grpSpPr>
        <p:pic>
          <p:nvPicPr>
            <p:cNvPr id="4" name="Picture 3">
              <a:extLst>
                <a:ext uri="{FF2B5EF4-FFF2-40B4-BE49-F238E27FC236}">
                  <a16:creationId xmlns:a16="http://schemas.microsoft.com/office/drawing/2014/main" id="{BAD91302-D43C-509D-DC2F-344DA5DFCBAE}"/>
                </a:ext>
              </a:extLst>
            </p:cNvPr>
            <p:cNvPicPr>
              <a:picLocks noChangeAspect="1"/>
            </p:cNvPicPr>
            <p:nvPr/>
          </p:nvPicPr>
          <p:blipFill>
            <a:blip r:embed="rId3"/>
            <a:stretch>
              <a:fillRect/>
            </a:stretch>
          </p:blipFill>
          <p:spPr>
            <a:xfrm>
              <a:off x="1236023" y="681037"/>
              <a:ext cx="7772400" cy="6137429"/>
            </a:xfrm>
            <a:prstGeom prst="rect">
              <a:avLst/>
            </a:prstGeom>
          </p:spPr>
        </p:pic>
        <p:sp>
          <p:nvSpPr>
            <p:cNvPr id="6" name="Rectangle 5">
              <a:extLst>
                <a:ext uri="{FF2B5EF4-FFF2-40B4-BE49-F238E27FC236}">
                  <a16:creationId xmlns:a16="http://schemas.microsoft.com/office/drawing/2014/main" id="{6CC898E1-FCF3-4BA5-FBDD-E6CD28F8EDE1}"/>
                </a:ext>
              </a:extLst>
            </p:cNvPr>
            <p:cNvSpPr/>
            <p:nvPr/>
          </p:nvSpPr>
          <p:spPr>
            <a:xfrm>
              <a:off x="1330036" y="832281"/>
              <a:ext cx="7678387" cy="4390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Tree>
    <p:extLst>
      <p:ext uri="{BB962C8B-B14F-4D97-AF65-F5344CB8AC3E}">
        <p14:creationId xmlns:p14="http://schemas.microsoft.com/office/powerpoint/2010/main" val="725820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p:txBody>
          <a:bodyPr/>
          <a:lstStyle/>
          <a:p>
            <a:r>
              <a:rPr lang="en-BR" dirty="0"/>
              <a:t>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539150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p:txBody>
          <a:bodyPr/>
          <a:lstStyle/>
          <a:p>
            <a:r>
              <a:rPr lang="en-BR" dirty="0"/>
              <a:t>IPS –Brasil</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514350" lvl="0" indent="-51435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86837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t>http://hl7.org/fhir/uv/ips/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9" name="5-Point Star 8">
            <a:extLst>
              <a:ext uri="{FF2B5EF4-FFF2-40B4-BE49-F238E27FC236}">
                <a16:creationId xmlns:a16="http://schemas.microsoft.com/office/drawing/2014/main" id="{B222E0FE-FCC7-A232-3400-D0C7A6213012}"/>
              </a:ext>
            </a:extLst>
          </p:cNvPr>
          <p:cNvSpPr/>
          <p:nvPr/>
        </p:nvSpPr>
        <p:spPr>
          <a:xfrm>
            <a:off x="4669635" y="42665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5-Point Star 5">
            <a:extLst>
              <a:ext uri="{FF2B5EF4-FFF2-40B4-BE49-F238E27FC236}">
                <a16:creationId xmlns:a16="http://schemas.microsoft.com/office/drawing/2014/main" id="{100E1D56-C351-8575-5BCD-89826B4A094D}"/>
              </a:ext>
            </a:extLst>
          </p:cNvPr>
          <p:cNvSpPr/>
          <p:nvPr/>
        </p:nvSpPr>
        <p:spPr>
          <a:xfrm>
            <a:off x="2747962" y="25901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944393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32D-1E53-F9BB-7E22-0CC5193CA112}"/>
              </a:ext>
            </a:extLst>
          </p:cNvPr>
          <p:cNvSpPr>
            <a:spLocks noGrp="1"/>
          </p:cNvSpPr>
          <p:nvPr>
            <p:ph type="title"/>
          </p:nvPr>
        </p:nvSpPr>
        <p:spPr/>
        <p:txBody>
          <a:bodyPr/>
          <a:lstStyle/>
          <a:p>
            <a:r>
              <a:rPr lang="en-BR" dirty="0"/>
              <a:t>Estado atual do projeto IPS-Brasil</a:t>
            </a:r>
          </a:p>
        </p:txBody>
      </p:sp>
      <p:sp>
        <p:nvSpPr>
          <p:cNvPr id="3" name="Content Placeholder 2">
            <a:extLst>
              <a:ext uri="{FF2B5EF4-FFF2-40B4-BE49-F238E27FC236}">
                <a16:creationId xmlns:a16="http://schemas.microsoft.com/office/drawing/2014/main" id="{7E354BC3-DE21-5D72-7054-D5267F6484F5}"/>
              </a:ext>
            </a:extLst>
          </p:cNvPr>
          <p:cNvSpPr>
            <a:spLocks noGrp="1"/>
          </p:cNvSpPr>
          <p:nvPr>
            <p:ph idx="1"/>
          </p:nvPr>
        </p:nvSpPr>
        <p:spPr/>
        <p:txBody>
          <a:bodyPr/>
          <a:lstStyle/>
          <a:p>
            <a:r>
              <a:rPr lang="en-BR" dirty="0"/>
              <a:t>Serviço de terminologia com cerca de 80% das terminologias dos blocos de Imunização, Exames, Alergias e Medicamentos carregados como Codesystems e ValueSets</a:t>
            </a:r>
          </a:p>
          <a:p>
            <a:r>
              <a:rPr lang="en-BR" dirty="0"/>
              <a:t>Cerca de 80% dos mapeamentos entre os vocabulários nacionais e vocabulários do IPS (SNOMED-IPS) estabelecidos</a:t>
            </a:r>
          </a:p>
          <a:p>
            <a:r>
              <a:rPr lang="en-BR" dirty="0"/>
              <a:t>Cerca de  20% dos perfis dos blocos de Header, Exames, Imunização,Alergias criados em FHIRSH</a:t>
            </a:r>
          </a:p>
        </p:txBody>
      </p:sp>
    </p:spTree>
    <p:extLst>
      <p:ext uri="{BB962C8B-B14F-4D97-AF65-F5344CB8AC3E}">
        <p14:creationId xmlns:p14="http://schemas.microsoft.com/office/powerpoint/2010/main" val="566102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BDA1-08DA-8E8D-3493-E100E4897B0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7E796ED3-757E-1F47-6166-5D7ACACEAD83}"/>
              </a:ext>
            </a:extLst>
          </p:cNvPr>
          <p:cNvSpPr>
            <a:spLocks noGrp="1"/>
          </p:cNvSpPr>
          <p:nvPr>
            <p:ph idx="1"/>
          </p:nvPr>
        </p:nvSpPr>
        <p:spPr/>
        <p:txBody>
          <a:bodyPr/>
          <a:lstStyle/>
          <a:p>
            <a:endParaRPr lang="en-BR"/>
          </a:p>
        </p:txBody>
      </p:sp>
      <p:pic>
        <p:nvPicPr>
          <p:cNvPr id="6" name="Picture 5">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38200" y="681037"/>
            <a:ext cx="8972633" cy="4769403"/>
          </a:xfrm>
          <a:prstGeom prst="rect">
            <a:avLst/>
          </a:prstGeom>
        </p:spPr>
      </p:pic>
    </p:spTree>
    <p:extLst>
      <p:ext uri="{BB962C8B-B14F-4D97-AF65-F5344CB8AC3E}">
        <p14:creationId xmlns:p14="http://schemas.microsoft.com/office/powerpoint/2010/main" val="1783284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7AFD-9492-5F64-EBAF-54F69E44700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2"/>
          <a:stretch>
            <a:fillRect/>
          </a:stretch>
        </p:blipFill>
        <p:spPr>
          <a:xfrm>
            <a:off x="292134" y="569305"/>
            <a:ext cx="9690066" cy="5270385"/>
          </a:xfrm>
          <a:prstGeom prst="rect">
            <a:avLst/>
          </a:prstGeom>
        </p:spPr>
      </p:pic>
    </p:spTree>
    <p:extLst>
      <p:ext uri="{BB962C8B-B14F-4D97-AF65-F5344CB8AC3E}">
        <p14:creationId xmlns:p14="http://schemas.microsoft.com/office/powerpoint/2010/main" val="153144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E32DD-268F-9343-8A19-07AE0C219CAB}"/>
              </a:ext>
            </a:extLst>
          </p:cNvPr>
          <p:cNvSpPr>
            <a:spLocks noGrp="1"/>
          </p:cNvSpPr>
          <p:nvPr>
            <p:ph type="title"/>
          </p:nvPr>
        </p:nvSpPr>
        <p:spPr>
          <a:xfrm>
            <a:off x="526472" y="32471"/>
            <a:ext cx="10515600" cy="1325563"/>
          </a:xfrm>
        </p:spPr>
        <p:txBody>
          <a:bodyPr/>
          <a:lstStyle/>
          <a:p>
            <a:r>
              <a:rPr lang="en-BR" dirty="0">
                <a:solidFill>
                  <a:srgbClr val="002060"/>
                </a:solidFill>
              </a:rPr>
              <a:t>Declaração</a:t>
            </a:r>
          </a:p>
        </p:txBody>
      </p:sp>
      <p:sp>
        <p:nvSpPr>
          <p:cNvPr id="3" name="Content Placeholder 2">
            <a:extLst>
              <a:ext uri="{FF2B5EF4-FFF2-40B4-BE49-F238E27FC236}">
                <a16:creationId xmlns:a16="http://schemas.microsoft.com/office/drawing/2014/main" id="{6F91E76E-3937-0848-AA4C-64F0984B8B9B}"/>
              </a:ext>
            </a:extLst>
          </p:cNvPr>
          <p:cNvSpPr>
            <a:spLocks noGrp="1"/>
          </p:cNvSpPr>
          <p:nvPr>
            <p:ph idx="1"/>
          </p:nvPr>
        </p:nvSpPr>
        <p:spPr>
          <a:xfrm>
            <a:off x="526472" y="1006342"/>
            <a:ext cx="10515600" cy="4351338"/>
          </a:xfrm>
        </p:spPr>
        <p:txBody>
          <a:bodyPr>
            <a:noAutofit/>
          </a:bodyPr>
          <a:lstStyle/>
          <a:p>
            <a:pPr fontAlgn="base">
              <a:lnSpc>
                <a:spcPct val="100000"/>
              </a:lnSpc>
            </a:pPr>
            <a:r>
              <a:rPr lang="en-US" sz="1800" b="0" dirty="0" err="1">
                <a:solidFill>
                  <a:srgbClr val="002060"/>
                </a:solidFill>
              </a:rPr>
              <a:t>Não</a:t>
            </a:r>
            <a:r>
              <a:rPr lang="en-US" sz="1800" b="0" dirty="0">
                <a:solidFill>
                  <a:srgbClr val="002060"/>
                </a:solidFill>
              </a:rPr>
              <a:t> sou </a:t>
            </a:r>
            <a:r>
              <a:rPr lang="en-US" sz="1800" b="0" dirty="0" err="1">
                <a:solidFill>
                  <a:srgbClr val="002060"/>
                </a:solidFill>
              </a:rPr>
              <a:t>funcionária</a:t>
            </a:r>
            <a:r>
              <a:rPr lang="en-US" sz="1800" b="0" dirty="0">
                <a:solidFill>
                  <a:srgbClr val="002060"/>
                </a:solidFill>
              </a:rPr>
              <a:t> </a:t>
            </a:r>
            <a:r>
              <a:rPr lang="en-US" sz="1800" b="0" dirty="0" err="1">
                <a:solidFill>
                  <a:srgbClr val="002060"/>
                </a:solidFill>
              </a:rPr>
              <a:t>pública</a:t>
            </a:r>
            <a:r>
              <a:rPr lang="en-US" sz="1800" b="0" dirty="0">
                <a:solidFill>
                  <a:srgbClr val="002060"/>
                </a:solidFill>
              </a:rPr>
              <a:t>, </a:t>
            </a:r>
            <a:r>
              <a:rPr lang="en-US" sz="1800" b="0" dirty="0" err="1">
                <a:solidFill>
                  <a:srgbClr val="002060"/>
                </a:solidFill>
              </a:rPr>
              <a:t>nem</a:t>
            </a:r>
            <a:r>
              <a:rPr lang="en-US" sz="1800" b="0" dirty="0">
                <a:solidFill>
                  <a:srgbClr val="002060"/>
                </a:solidFill>
              </a:rPr>
              <a:t> </a:t>
            </a:r>
            <a:r>
              <a:rPr lang="en-US" sz="1800" b="0" dirty="0" err="1">
                <a:solidFill>
                  <a:srgbClr val="002060"/>
                </a:solidFill>
              </a:rPr>
              <a:t>represento</a:t>
            </a:r>
            <a:r>
              <a:rPr lang="en-US" sz="1800" b="0" dirty="0">
                <a:solidFill>
                  <a:srgbClr val="002060"/>
                </a:solidFill>
              </a:rPr>
              <a:t> </a:t>
            </a:r>
            <a:r>
              <a:rPr lang="en-US" sz="1800" b="0" dirty="0" err="1">
                <a:solidFill>
                  <a:srgbClr val="002060"/>
                </a:solidFill>
              </a:rPr>
              <a:t>qualquer</a:t>
            </a:r>
            <a:r>
              <a:rPr lang="en-US" sz="1800" b="0" dirty="0">
                <a:solidFill>
                  <a:srgbClr val="002060"/>
                </a:solidFill>
              </a:rPr>
              <a:t> </a:t>
            </a:r>
            <a:r>
              <a:rPr lang="en-US" sz="1800" b="0" dirty="0" err="1">
                <a:solidFill>
                  <a:srgbClr val="002060"/>
                </a:solidFill>
              </a:rPr>
              <a:t>esfera</a:t>
            </a:r>
            <a:r>
              <a:rPr lang="en-US" sz="1800" b="0" dirty="0">
                <a:solidFill>
                  <a:srgbClr val="002060"/>
                </a:solidFill>
              </a:rPr>
              <a:t> de </a:t>
            </a:r>
            <a:r>
              <a:rPr lang="en-US" sz="1800" b="0" dirty="0" err="1">
                <a:solidFill>
                  <a:srgbClr val="002060"/>
                </a:solidFill>
              </a:rPr>
              <a:t>governo</a:t>
            </a:r>
            <a:r>
              <a:rPr lang="en-US" sz="1800" b="0" dirty="0">
                <a:solidFill>
                  <a:srgbClr val="002060"/>
                </a:solidFill>
              </a:rPr>
              <a:t>;</a:t>
            </a:r>
          </a:p>
          <a:p>
            <a:pPr fontAlgn="base">
              <a:lnSpc>
                <a:spcPct val="100000"/>
              </a:lnSpc>
            </a:pPr>
            <a:r>
              <a:rPr lang="en-US" sz="1800" b="0" dirty="0">
                <a:solidFill>
                  <a:srgbClr val="002060"/>
                </a:solidFill>
              </a:rPr>
              <a:t>Sou </a:t>
            </a:r>
            <a:r>
              <a:rPr lang="en-US" sz="1800" b="0" dirty="0" err="1">
                <a:solidFill>
                  <a:srgbClr val="002060"/>
                </a:solidFill>
              </a:rPr>
              <a:t>sócia</a:t>
            </a:r>
            <a:r>
              <a:rPr lang="en-US" sz="1800" b="0" dirty="0">
                <a:solidFill>
                  <a:srgbClr val="002060"/>
                </a:solidFill>
              </a:rPr>
              <a:t> </a:t>
            </a:r>
            <a:r>
              <a:rPr lang="en-US" sz="1800" b="0" dirty="0" err="1">
                <a:solidFill>
                  <a:srgbClr val="002060"/>
                </a:solidFill>
              </a:rPr>
              <a:t>diretora</a:t>
            </a:r>
            <a:r>
              <a:rPr lang="en-US" sz="1800" b="0" dirty="0">
                <a:solidFill>
                  <a:srgbClr val="002060"/>
                </a:solidFill>
              </a:rPr>
              <a:t> da BLEAO </a:t>
            </a:r>
            <a:r>
              <a:rPr lang="en-US" sz="1800" b="0" dirty="0" err="1">
                <a:solidFill>
                  <a:srgbClr val="002060"/>
                </a:solidFill>
              </a:rPr>
              <a:t>Informática</a:t>
            </a:r>
            <a:r>
              <a:rPr lang="en-US" sz="1800" b="0" dirty="0">
                <a:solidFill>
                  <a:srgbClr val="002060"/>
                </a:solidFill>
              </a:rPr>
              <a:t> </a:t>
            </a:r>
            <a:r>
              <a:rPr lang="en-US" sz="1800" b="0" dirty="0" err="1">
                <a:solidFill>
                  <a:srgbClr val="002060"/>
                </a:solidFill>
              </a:rPr>
              <a:t>em</a:t>
            </a:r>
            <a:r>
              <a:rPr lang="en-US" sz="1800" b="0" dirty="0">
                <a:solidFill>
                  <a:srgbClr val="002060"/>
                </a:solidFill>
              </a:rPr>
              <a:t> </a:t>
            </a:r>
            <a:r>
              <a:rPr lang="en-US" sz="1800" b="0" dirty="0" err="1">
                <a:solidFill>
                  <a:srgbClr val="002060"/>
                </a:solidFill>
              </a:rPr>
              <a:t>Saúde</a:t>
            </a:r>
            <a:r>
              <a:rPr lang="en-US" sz="1800" b="0" dirty="0">
                <a:solidFill>
                  <a:srgbClr val="002060"/>
                </a:solidFill>
              </a:rPr>
              <a:t> (1998 - );</a:t>
            </a:r>
          </a:p>
          <a:p>
            <a:pPr fontAlgn="base">
              <a:lnSpc>
                <a:spcPct val="100000"/>
              </a:lnSpc>
            </a:pPr>
            <a:r>
              <a:rPr lang="en-US" sz="1800" b="0" dirty="0">
                <a:solidFill>
                  <a:srgbClr val="002060"/>
                </a:solidFill>
              </a:rPr>
              <a:t>Sou </a:t>
            </a:r>
            <a:r>
              <a:rPr lang="en-US" sz="1800" b="0" dirty="0" err="1">
                <a:solidFill>
                  <a:srgbClr val="002060"/>
                </a:solidFill>
              </a:rPr>
              <a:t>fundadora</a:t>
            </a:r>
            <a:r>
              <a:rPr lang="en-US" sz="1800" b="0" dirty="0">
                <a:solidFill>
                  <a:srgbClr val="002060"/>
                </a:solidFill>
              </a:rPr>
              <a:t> da SBIS (1996) e </a:t>
            </a:r>
            <a:r>
              <a:rPr lang="en-US" sz="1800" b="0" dirty="0" err="1">
                <a:solidFill>
                  <a:srgbClr val="002060"/>
                </a:solidFill>
              </a:rPr>
              <a:t>fui</a:t>
            </a:r>
            <a:r>
              <a:rPr lang="en-US" sz="1800" b="0" dirty="0">
                <a:solidFill>
                  <a:srgbClr val="002060"/>
                </a:solidFill>
              </a:rPr>
              <a:t> president </a:t>
            </a:r>
            <a:r>
              <a:rPr lang="en-US" sz="1800" b="0" dirty="0" err="1">
                <a:solidFill>
                  <a:srgbClr val="002060"/>
                </a:solidFill>
              </a:rPr>
              <a:t>por</a:t>
            </a:r>
            <a:r>
              <a:rPr lang="en-US" sz="1800" b="0" dirty="0">
                <a:solidFill>
                  <a:srgbClr val="002060"/>
                </a:solidFill>
              </a:rPr>
              <a:t> </a:t>
            </a:r>
            <a:r>
              <a:rPr lang="en-US" sz="1800" b="0" dirty="0" err="1">
                <a:solidFill>
                  <a:srgbClr val="002060"/>
                </a:solidFill>
              </a:rPr>
              <a:t>três</a:t>
            </a:r>
            <a:r>
              <a:rPr lang="en-US" sz="1800" b="0" dirty="0">
                <a:solidFill>
                  <a:srgbClr val="002060"/>
                </a:solidFill>
              </a:rPr>
              <a:t> </a:t>
            </a:r>
            <a:r>
              <a:rPr lang="en-US" sz="1800" b="0" dirty="0" err="1">
                <a:solidFill>
                  <a:srgbClr val="002060"/>
                </a:solidFill>
              </a:rPr>
              <a:t>gestões</a:t>
            </a:r>
            <a:r>
              <a:rPr lang="en-US" sz="1800" dirty="0">
                <a:solidFill>
                  <a:srgbClr val="002060"/>
                </a:solidFill>
              </a:rPr>
              <a:t>;</a:t>
            </a:r>
            <a:r>
              <a:rPr lang="en-US" sz="1800" b="0" dirty="0">
                <a:solidFill>
                  <a:srgbClr val="002060"/>
                </a:solidFill>
              </a:rPr>
              <a:t> </a:t>
            </a:r>
          </a:p>
          <a:p>
            <a:pPr fontAlgn="base">
              <a:lnSpc>
                <a:spcPct val="100000"/>
              </a:lnSpc>
            </a:pPr>
            <a:r>
              <a:rPr lang="en-US" sz="1800" b="0" dirty="0" err="1">
                <a:solidFill>
                  <a:srgbClr val="002060"/>
                </a:solidFill>
              </a:rPr>
              <a:t>Funcionária</a:t>
            </a:r>
            <a:r>
              <a:rPr lang="en-US" sz="1800" b="0" dirty="0">
                <a:solidFill>
                  <a:srgbClr val="002060"/>
                </a:solidFill>
              </a:rPr>
              <a:t> do HSL – </a:t>
            </a:r>
            <a:r>
              <a:rPr lang="en-US" sz="1800" b="0" dirty="0" err="1">
                <a:solidFill>
                  <a:srgbClr val="002060"/>
                </a:solidFill>
              </a:rPr>
              <a:t>especialista</a:t>
            </a:r>
            <a:r>
              <a:rPr lang="en-US" sz="1800" b="0" dirty="0">
                <a:solidFill>
                  <a:srgbClr val="002060"/>
                </a:solidFill>
              </a:rPr>
              <a:t> </a:t>
            </a:r>
            <a:r>
              <a:rPr lang="en-US" sz="1800" b="0" dirty="0" err="1">
                <a:solidFill>
                  <a:srgbClr val="002060"/>
                </a:solidFill>
              </a:rPr>
              <a:t>em</a:t>
            </a:r>
            <a:r>
              <a:rPr lang="en-US" sz="1800" b="0" dirty="0">
                <a:solidFill>
                  <a:srgbClr val="002060"/>
                </a:solidFill>
              </a:rPr>
              <a:t> </a:t>
            </a:r>
            <a:r>
              <a:rPr lang="en-US" sz="1800" b="0" dirty="0" err="1">
                <a:solidFill>
                  <a:srgbClr val="002060"/>
                </a:solidFill>
              </a:rPr>
              <a:t>projetos</a:t>
            </a:r>
            <a:r>
              <a:rPr lang="en-US" sz="1800" b="0" dirty="0">
                <a:solidFill>
                  <a:srgbClr val="002060"/>
                </a:solidFill>
              </a:rPr>
              <a:t> – </a:t>
            </a:r>
            <a:r>
              <a:rPr lang="en-US" sz="1800" b="0" dirty="0" err="1">
                <a:solidFill>
                  <a:srgbClr val="002060"/>
                </a:solidFill>
              </a:rPr>
              <a:t>equipe</a:t>
            </a:r>
            <a:r>
              <a:rPr lang="en-US" sz="1800" b="0" dirty="0">
                <a:solidFill>
                  <a:srgbClr val="002060"/>
                </a:solidFill>
              </a:rPr>
              <a:t> PROADI </a:t>
            </a:r>
          </a:p>
          <a:p>
            <a:pPr lvl="1" fontAlgn="base">
              <a:lnSpc>
                <a:spcPct val="100000"/>
              </a:lnSpc>
            </a:pPr>
            <a:r>
              <a:rPr lang="en-US" sz="1600" dirty="0" err="1">
                <a:solidFill>
                  <a:srgbClr val="002060"/>
                </a:solidFill>
              </a:rPr>
              <a:t>Projeto</a:t>
            </a:r>
            <a:r>
              <a:rPr lang="en-US" sz="1600" dirty="0">
                <a:solidFill>
                  <a:srgbClr val="002060"/>
                </a:solidFill>
              </a:rPr>
              <a:t> </a:t>
            </a:r>
            <a:r>
              <a:rPr lang="en-US" sz="1600" dirty="0" err="1">
                <a:solidFill>
                  <a:srgbClr val="002060"/>
                </a:solidFill>
              </a:rPr>
              <a:t>Proadi</a:t>
            </a:r>
            <a:r>
              <a:rPr lang="en-US" sz="1600" dirty="0">
                <a:solidFill>
                  <a:srgbClr val="002060"/>
                </a:solidFill>
              </a:rPr>
              <a:t> – OBM – </a:t>
            </a:r>
            <a:r>
              <a:rPr lang="en-US" sz="1600" dirty="0" err="1">
                <a:solidFill>
                  <a:srgbClr val="002060"/>
                </a:solidFill>
              </a:rPr>
              <a:t>Ontologia</a:t>
            </a:r>
            <a:r>
              <a:rPr lang="en-US" sz="1600" dirty="0">
                <a:solidFill>
                  <a:srgbClr val="002060"/>
                </a:solidFill>
              </a:rPr>
              <a:t> </a:t>
            </a:r>
            <a:r>
              <a:rPr lang="en-US" sz="1600" dirty="0" err="1">
                <a:solidFill>
                  <a:srgbClr val="002060"/>
                </a:solidFill>
              </a:rPr>
              <a:t>Brasileira</a:t>
            </a:r>
            <a:r>
              <a:rPr lang="en-US" sz="1600" dirty="0">
                <a:solidFill>
                  <a:srgbClr val="002060"/>
                </a:solidFill>
              </a:rPr>
              <a:t> de </a:t>
            </a:r>
            <a:r>
              <a:rPr lang="en-US" sz="1600" dirty="0" err="1">
                <a:solidFill>
                  <a:srgbClr val="002060"/>
                </a:solidFill>
              </a:rPr>
              <a:t>Medicamentos</a:t>
            </a:r>
            <a:r>
              <a:rPr lang="en-US" sz="1600" dirty="0">
                <a:solidFill>
                  <a:srgbClr val="002060"/>
                </a:solidFill>
              </a:rPr>
              <a:t> (2015-2017)</a:t>
            </a:r>
            <a:endParaRPr lang="en-US" sz="1600" b="0" dirty="0">
              <a:solidFill>
                <a:srgbClr val="002060"/>
              </a:solidFill>
            </a:endParaRPr>
          </a:p>
          <a:p>
            <a:pPr lvl="1" fontAlgn="base">
              <a:lnSpc>
                <a:spcPct val="100000"/>
              </a:lnSpc>
            </a:pPr>
            <a:r>
              <a:rPr lang="en-US" sz="1600" b="0" dirty="0" err="1">
                <a:solidFill>
                  <a:srgbClr val="002060"/>
                </a:solidFill>
              </a:rPr>
              <a:t>Projeto</a:t>
            </a:r>
            <a:r>
              <a:rPr lang="en-US" sz="1600" b="0" dirty="0">
                <a:solidFill>
                  <a:srgbClr val="002060"/>
                </a:solidFill>
              </a:rPr>
              <a:t> </a:t>
            </a:r>
            <a:r>
              <a:rPr lang="en-US" sz="1600" b="0" dirty="0" err="1">
                <a:solidFill>
                  <a:srgbClr val="002060"/>
                </a:solidFill>
              </a:rPr>
              <a:t>Proadi</a:t>
            </a:r>
            <a:r>
              <a:rPr lang="en-US" sz="1600" b="0" dirty="0">
                <a:solidFill>
                  <a:srgbClr val="002060"/>
                </a:solidFill>
              </a:rPr>
              <a:t> DIGISUS: </a:t>
            </a:r>
            <a:r>
              <a:rPr lang="en-US" sz="1600" b="0" dirty="0" err="1">
                <a:solidFill>
                  <a:srgbClr val="002060"/>
                </a:solidFill>
              </a:rPr>
              <a:t>Programa</a:t>
            </a:r>
            <a:r>
              <a:rPr lang="en-US" sz="1600" b="0" dirty="0">
                <a:solidFill>
                  <a:srgbClr val="002060"/>
                </a:solidFill>
              </a:rPr>
              <a:t> de </a:t>
            </a:r>
            <a:r>
              <a:rPr lang="en-US" sz="1600" b="0" dirty="0" err="1">
                <a:solidFill>
                  <a:srgbClr val="002060"/>
                </a:solidFill>
              </a:rPr>
              <a:t>Pós-Graduação</a:t>
            </a:r>
            <a:r>
              <a:rPr lang="en-US" sz="1600" b="0" dirty="0">
                <a:solidFill>
                  <a:srgbClr val="002060"/>
                </a:solidFill>
              </a:rPr>
              <a:t> </a:t>
            </a:r>
            <a:r>
              <a:rPr lang="en-US" sz="1600" b="0" dirty="0" err="1">
                <a:solidFill>
                  <a:srgbClr val="002060"/>
                </a:solidFill>
              </a:rPr>
              <a:t>em</a:t>
            </a:r>
            <a:r>
              <a:rPr lang="en-US" sz="1600" b="0" dirty="0">
                <a:solidFill>
                  <a:srgbClr val="002060"/>
                </a:solidFill>
              </a:rPr>
              <a:t> </a:t>
            </a:r>
            <a:r>
              <a:rPr lang="en-US" sz="1600" b="0" dirty="0" err="1">
                <a:solidFill>
                  <a:srgbClr val="002060"/>
                </a:solidFill>
              </a:rPr>
              <a:t>Informática</a:t>
            </a:r>
            <a:r>
              <a:rPr lang="en-US" sz="1600" b="0" dirty="0">
                <a:solidFill>
                  <a:srgbClr val="002060"/>
                </a:solidFill>
              </a:rPr>
              <a:t> </a:t>
            </a:r>
            <a:r>
              <a:rPr lang="en-US" sz="1600" b="0" dirty="0" err="1">
                <a:solidFill>
                  <a:srgbClr val="002060"/>
                </a:solidFill>
              </a:rPr>
              <a:t>em</a:t>
            </a:r>
            <a:r>
              <a:rPr lang="en-US" sz="1600" b="0" dirty="0">
                <a:solidFill>
                  <a:srgbClr val="002060"/>
                </a:solidFill>
              </a:rPr>
              <a:t> </a:t>
            </a:r>
            <a:r>
              <a:rPr lang="en-US" sz="1600" b="0" dirty="0" err="1">
                <a:solidFill>
                  <a:srgbClr val="002060"/>
                </a:solidFill>
              </a:rPr>
              <a:t>Saúde</a:t>
            </a:r>
            <a:r>
              <a:rPr lang="en-US" sz="1600" b="0" dirty="0">
                <a:solidFill>
                  <a:srgbClr val="002060"/>
                </a:solidFill>
              </a:rPr>
              <a:t> do IEP/Hospital </a:t>
            </a:r>
            <a:r>
              <a:rPr lang="en-US" sz="1600" b="0" dirty="0" err="1">
                <a:solidFill>
                  <a:srgbClr val="002060"/>
                </a:solidFill>
              </a:rPr>
              <a:t>Sírio</a:t>
            </a:r>
            <a:r>
              <a:rPr lang="en-US" sz="1600" b="0" dirty="0">
                <a:solidFill>
                  <a:srgbClr val="002060"/>
                </a:solidFill>
              </a:rPr>
              <a:t> </a:t>
            </a:r>
            <a:r>
              <a:rPr lang="en-US" sz="1600" b="0" dirty="0" err="1">
                <a:solidFill>
                  <a:srgbClr val="002060"/>
                </a:solidFill>
              </a:rPr>
              <a:t>Libanês</a:t>
            </a:r>
            <a:r>
              <a:rPr lang="en-US" sz="1600" b="0" dirty="0">
                <a:solidFill>
                  <a:srgbClr val="002060"/>
                </a:solidFill>
              </a:rPr>
              <a:t>  - (2014 - 2020);</a:t>
            </a:r>
          </a:p>
          <a:p>
            <a:pPr lvl="1" fontAlgn="base">
              <a:lnSpc>
                <a:spcPct val="100000"/>
              </a:lnSpc>
            </a:pPr>
            <a:r>
              <a:rPr lang="en-US" sz="1600" b="0" dirty="0" err="1">
                <a:solidFill>
                  <a:srgbClr val="002060"/>
                </a:solidFill>
              </a:rPr>
              <a:t>Projeto</a:t>
            </a:r>
            <a:r>
              <a:rPr lang="en-US" sz="1600" b="0" dirty="0">
                <a:solidFill>
                  <a:srgbClr val="002060"/>
                </a:solidFill>
              </a:rPr>
              <a:t> </a:t>
            </a:r>
            <a:r>
              <a:rPr lang="en-US" sz="1600" b="0" dirty="0" err="1">
                <a:solidFill>
                  <a:srgbClr val="002060"/>
                </a:solidFill>
              </a:rPr>
              <a:t>Proadi</a:t>
            </a:r>
            <a:r>
              <a:rPr lang="en-US" sz="1600" b="0" dirty="0">
                <a:solidFill>
                  <a:srgbClr val="002060"/>
                </a:solidFill>
              </a:rPr>
              <a:t> Regula </a:t>
            </a:r>
            <a:r>
              <a:rPr lang="en-US" sz="1600" b="0" dirty="0" err="1">
                <a:solidFill>
                  <a:srgbClr val="002060"/>
                </a:solidFill>
              </a:rPr>
              <a:t>Mais</a:t>
            </a:r>
            <a:r>
              <a:rPr lang="en-US" sz="1600" b="0" dirty="0">
                <a:solidFill>
                  <a:srgbClr val="002060"/>
                </a:solidFill>
              </a:rPr>
              <a:t> – (2020 - 2021);</a:t>
            </a:r>
          </a:p>
          <a:p>
            <a:pPr lvl="1" fontAlgn="base">
              <a:lnSpc>
                <a:spcPct val="100000"/>
              </a:lnSpc>
            </a:pPr>
            <a:r>
              <a:rPr lang="en-US" sz="1600" b="0" dirty="0" err="1">
                <a:solidFill>
                  <a:srgbClr val="002060"/>
                </a:solidFill>
              </a:rPr>
              <a:t>Projetos</a:t>
            </a:r>
            <a:r>
              <a:rPr lang="en-US" sz="1600" b="0" dirty="0">
                <a:solidFill>
                  <a:srgbClr val="002060"/>
                </a:solidFill>
              </a:rPr>
              <a:t> </a:t>
            </a:r>
            <a:r>
              <a:rPr lang="en-US" sz="1600" b="0" dirty="0" err="1">
                <a:solidFill>
                  <a:srgbClr val="002060"/>
                </a:solidFill>
              </a:rPr>
              <a:t>Proadi</a:t>
            </a:r>
            <a:r>
              <a:rPr lang="en-US" sz="1600" b="0" dirty="0">
                <a:solidFill>
                  <a:srgbClr val="002060"/>
                </a:solidFill>
              </a:rPr>
              <a:t> TeleUTI e </a:t>
            </a:r>
            <a:r>
              <a:rPr lang="en-US" sz="1600" b="0" dirty="0" err="1">
                <a:solidFill>
                  <a:srgbClr val="002060"/>
                </a:solidFill>
              </a:rPr>
              <a:t>TeleNordeste</a:t>
            </a:r>
            <a:r>
              <a:rPr lang="en-US" sz="1600" b="0" dirty="0">
                <a:solidFill>
                  <a:srgbClr val="002060"/>
                </a:solidFill>
              </a:rPr>
              <a:t> ( 2022 - )</a:t>
            </a:r>
          </a:p>
          <a:p>
            <a:pPr lvl="1" fontAlgn="base">
              <a:lnSpc>
                <a:spcPct val="100000"/>
              </a:lnSpc>
            </a:pPr>
            <a:r>
              <a:rPr lang="en-US" sz="1600" b="0" dirty="0" err="1">
                <a:solidFill>
                  <a:srgbClr val="002060"/>
                </a:solidFill>
              </a:rPr>
              <a:t>Projeto</a:t>
            </a:r>
            <a:r>
              <a:rPr lang="en-US" sz="1600" b="0" dirty="0">
                <a:solidFill>
                  <a:srgbClr val="002060"/>
                </a:solidFill>
              </a:rPr>
              <a:t> </a:t>
            </a:r>
            <a:r>
              <a:rPr lang="en-US" sz="1600" b="0" dirty="0" err="1">
                <a:solidFill>
                  <a:srgbClr val="002060"/>
                </a:solidFill>
              </a:rPr>
              <a:t>Proadi</a:t>
            </a:r>
            <a:r>
              <a:rPr lang="en-US" sz="1600" b="0" dirty="0">
                <a:solidFill>
                  <a:srgbClr val="002060"/>
                </a:solidFill>
              </a:rPr>
              <a:t> IPS – </a:t>
            </a:r>
            <a:r>
              <a:rPr lang="en-US" sz="1600" b="0" dirty="0" err="1">
                <a:solidFill>
                  <a:srgbClr val="002060"/>
                </a:solidFill>
              </a:rPr>
              <a:t>Sumário</a:t>
            </a:r>
            <a:r>
              <a:rPr lang="en-US" sz="1600" b="0" dirty="0">
                <a:solidFill>
                  <a:srgbClr val="002060"/>
                </a:solidFill>
              </a:rPr>
              <a:t> </a:t>
            </a:r>
            <a:r>
              <a:rPr lang="en-US" sz="1600" b="0" dirty="0" err="1">
                <a:solidFill>
                  <a:srgbClr val="002060"/>
                </a:solidFill>
              </a:rPr>
              <a:t>Internacional</a:t>
            </a:r>
            <a:r>
              <a:rPr lang="en-US" sz="1600" b="0" dirty="0">
                <a:solidFill>
                  <a:srgbClr val="002060"/>
                </a:solidFill>
              </a:rPr>
              <a:t> do </a:t>
            </a:r>
            <a:r>
              <a:rPr lang="en-US" sz="1600" b="0" dirty="0" err="1">
                <a:solidFill>
                  <a:srgbClr val="002060"/>
                </a:solidFill>
              </a:rPr>
              <a:t>Paciente</a:t>
            </a:r>
            <a:r>
              <a:rPr lang="en-US" sz="1600" b="0" dirty="0">
                <a:solidFill>
                  <a:srgbClr val="002060"/>
                </a:solidFill>
              </a:rPr>
              <a:t> (2023 - )</a:t>
            </a:r>
          </a:p>
          <a:p>
            <a:pPr fontAlgn="base">
              <a:lnSpc>
                <a:spcPct val="100000"/>
              </a:lnSpc>
            </a:pPr>
            <a:r>
              <a:rPr lang="en-US" sz="1800" b="0" dirty="0" err="1">
                <a:solidFill>
                  <a:srgbClr val="002060"/>
                </a:solidFill>
              </a:rPr>
              <a:t>Participei</a:t>
            </a:r>
            <a:r>
              <a:rPr lang="en-US" sz="1800" b="0" dirty="0">
                <a:solidFill>
                  <a:srgbClr val="002060"/>
                </a:solidFill>
              </a:rPr>
              <a:t> da </a:t>
            </a:r>
            <a:r>
              <a:rPr lang="en-US" sz="1800" b="0" dirty="0" err="1">
                <a:solidFill>
                  <a:srgbClr val="002060"/>
                </a:solidFill>
              </a:rPr>
              <a:t>elaboração</a:t>
            </a:r>
            <a:r>
              <a:rPr lang="en-US" sz="1800" b="0" dirty="0">
                <a:solidFill>
                  <a:srgbClr val="002060"/>
                </a:solidFill>
              </a:rPr>
              <a:t> dos </a:t>
            </a:r>
            <a:r>
              <a:rPr lang="en-US" sz="1800" b="0" dirty="0" err="1">
                <a:solidFill>
                  <a:srgbClr val="002060"/>
                </a:solidFill>
              </a:rPr>
              <a:t>documentos</a:t>
            </a:r>
            <a:r>
              <a:rPr lang="en-US" sz="1800" b="0" dirty="0">
                <a:solidFill>
                  <a:srgbClr val="002060"/>
                </a:solidFill>
              </a:rPr>
              <a:t> </a:t>
            </a:r>
          </a:p>
          <a:p>
            <a:pPr lvl="1" fontAlgn="base">
              <a:lnSpc>
                <a:spcPct val="100000"/>
              </a:lnSpc>
            </a:pPr>
            <a:r>
              <a:rPr lang="en-US" sz="1600" b="0" dirty="0" err="1">
                <a:solidFill>
                  <a:srgbClr val="002060"/>
                </a:solidFill>
              </a:rPr>
              <a:t>Estratégia</a:t>
            </a:r>
            <a:r>
              <a:rPr lang="en-US" sz="1600" b="0" dirty="0">
                <a:solidFill>
                  <a:srgbClr val="002060"/>
                </a:solidFill>
              </a:rPr>
              <a:t> de e-</a:t>
            </a:r>
            <a:r>
              <a:rPr lang="en-US" sz="1600" b="0" dirty="0" err="1">
                <a:solidFill>
                  <a:srgbClr val="002060"/>
                </a:solidFill>
              </a:rPr>
              <a:t>Saúde</a:t>
            </a:r>
            <a:r>
              <a:rPr lang="en-US" sz="1600" b="0" dirty="0">
                <a:solidFill>
                  <a:srgbClr val="002060"/>
                </a:solidFill>
              </a:rPr>
              <a:t> para o </a:t>
            </a:r>
            <a:r>
              <a:rPr lang="en-US" sz="1600" b="0" dirty="0" err="1">
                <a:solidFill>
                  <a:srgbClr val="002060"/>
                </a:solidFill>
              </a:rPr>
              <a:t>Brasil</a:t>
            </a:r>
            <a:r>
              <a:rPr lang="en-US" sz="1600" b="0" dirty="0">
                <a:solidFill>
                  <a:srgbClr val="002060"/>
                </a:solidFill>
              </a:rPr>
              <a:t>, no GT2 – </a:t>
            </a:r>
            <a:r>
              <a:rPr lang="en-US" sz="1600" b="0" dirty="0" err="1">
                <a:solidFill>
                  <a:srgbClr val="002060"/>
                </a:solidFill>
              </a:rPr>
              <a:t>Sistemas</a:t>
            </a:r>
            <a:r>
              <a:rPr lang="en-US" sz="1600" b="0" dirty="0">
                <a:solidFill>
                  <a:srgbClr val="002060"/>
                </a:solidFill>
              </a:rPr>
              <a:t>, </a:t>
            </a:r>
            <a:r>
              <a:rPr lang="en-US" sz="1600" b="0" dirty="0" err="1">
                <a:solidFill>
                  <a:srgbClr val="002060"/>
                </a:solidFill>
              </a:rPr>
              <a:t>Aplicativos</a:t>
            </a:r>
            <a:r>
              <a:rPr lang="en-US" sz="1600" b="0" dirty="0">
                <a:solidFill>
                  <a:srgbClr val="002060"/>
                </a:solidFill>
              </a:rPr>
              <a:t> e </a:t>
            </a:r>
            <a:r>
              <a:rPr lang="en-US" sz="1600" b="0" dirty="0" err="1">
                <a:solidFill>
                  <a:srgbClr val="002060"/>
                </a:solidFill>
              </a:rPr>
              <a:t>Interoperabilidade</a:t>
            </a:r>
            <a:r>
              <a:rPr lang="en-US" sz="1600" b="0" dirty="0">
                <a:solidFill>
                  <a:srgbClr val="002060"/>
                </a:solidFill>
              </a:rPr>
              <a:t> (2011-14);</a:t>
            </a:r>
          </a:p>
          <a:p>
            <a:pPr lvl="1" fontAlgn="base">
              <a:lnSpc>
                <a:spcPct val="100000"/>
              </a:lnSpc>
            </a:pPr>
            <a:r>
              <a:rPr lang="en-US" sz="1600" dirty="0">
                <a:solidFill>
                  <a:srgbClr val="002060"/>
                </a:solidFill>
              </a:rPr>
              <a:t>Digital Health </a:t>
            </a:r>
            <a:r>
              <a:rPr lang="en-US" sz="1600" dirty="0" err="1">
                <a:solidFill>
                  <a:srgbClr val="002060"/>
                </a:solidFill>
              </a:rPr>
              <a:t>Plataform</a:t>
            </a:r>
            <a:r>
              <a:rPr lang="en-US" sz="1600" dirty="0">
                <a:solidFill>
                  <a:srgbClr val="002060"/>
                </a:solidFill>
              </a:rPr>
              <a:t> Handbook - ITU/WHO (2019);</a:t>
            </a:r>
            <a:endParaRPr lang="en-US" sz="1600" b="0" dirty="0">
              <a:solidFill>
                <a:srgbClr val="002060"/>
              </a:solidFill>
            </a:endParaRPr>
          </a:p>
          <a:p>
            <a:pPr fontAlgn="base">
              <a:lnSpc>
                <a:spcPct val="100000"/>
              </a:lnSpc>
            </a:pPr>
            <a:r>
              <a:rPr lang="en-US" sz="1800" b="0" dirty="0">
                <a:solidFill>
                  <a:srgbClr val="002060"/>
                </a:solidFill>
              </a:rPr>
              <a:t>Sou </a:t>
            </a:r>
            <a:r>
              <a:rPr lang="en-US" sz="1800" b="0" dirty="0" err="1">
                <a:solidFill>
                  <a:srgbClr val="002060"/>
                </a:solidFill>
              </a:rPr>
              <a:t>membro</a:t>
            </a:r>
            <a:r>
              <a:rPr lang="en-US" sz="1800" b="0" dirty="0">
                <a:solidFill>
                  <a:srgbClr val="002060"/>
                </a:solidFill>
              </a:rPr>
              <a:t> </a:t>
            </a:r>
            <a:r>
              <a:rPr lang="en-US" sz="1800" b="0" dirty="0" err="1">
                <a:solidFill>
                  <a:srgbClr val="002060"/>
                </a:solidFill>
              </a:rPr>
              <a:t>fundador</a:t>
            </a:r>
            <a:r>
              <a:rPr lang="en-US" sz="1800" b="0" dirty="0">
                <a:solidFill>
                  <a:srgbClr val="002060"/>
                </a:solidFill>
              </a:rPr>
              <a:t> da IAHSI – International Academy of Health Sciences Informatics  (2017);</a:t>
            </a:r>
          </a:p>
          <a:p>
            <a:pPr fontAlgn="base">
              <a:lnSpc>
                <a:spcPct val="100000"/>
              </a:lnSpc>
            </a:pPr>
            <a:r>
              <a:rPr lang="en-US" sz="1800" b="1" dirty="0" err="1">
                <a:solidFill>
                  <a:srgbClr val="002060"/>
                </a:solidFill>
              </a:rPr>
              <a:t>Esta</a:t>
            </a:r>
            <a:r>
              <a:rPr lang="en-US" sz="1800" b="1" dirty="0">
                <a:solidFill>
                  <a:srgbClr val="002060"/>
                </a:solidFill>
              </a:rPr>
              <a:t> </a:t>
            </a:r>
            <a:r>
              <a:rPr lang="en-US" sz="1800" b="1" dirty="0" err="1">
                <a:solidFill>
                  <a:srgbClr val="002060"/>
                </a:solidFill>
              </a:rPr>
              <a:t>apresentação</a:t>
            </a:r>
            <a:r>
              <a:rPr lang="en-US" sz="1800" b="1" dirty="0">
                <a:solidFill>
                  <a:srgbClr val="002060"/>
                </a:solidFill>
              </a:rPr>
              <a:t> </a:t>
            </a:r>
            <a:r>
              <a:rPr lang="en-US" sz="1800" b="1" dirty="0" err="1">
                <a:solidFill>
                  <a:srgbClr val="002060"/>
                </a:solidFill>
              </a:rPr>
              <a:t>reflete</a:t>
            </a:r>
            <a:r>
              <a:rPr lang="en-US" sz="1800" b="1" dirty="0">
                <a:solidFill>
                  <a:srgbClr val="002060"/>
                </a:solidFill>
              </a:rPr>
              <a:t> </a:t>
            </a:r>
            <a:r>
              <a:rPr lang="en-US" sz="1800" b="1" dirty="0" err="1">
                <a:solidFill>
                  <a:srgbClr val="002060"/>
                </a:solidFill>
              </a:rPr>
              <a:t>unicamente</a:t>
            </a:r>
            <a:r>
              <a:rPr lang="en-US" sz="1800" b="1" dirty="0">
                <a:solidFill>
                  <a:srgbClr val="002060"/>
                </a:solidFill>
              </a:rPr>
              <a:t> a  </a:t>
            </a:r>
            <a:r>
              <a:rPr lang="en-US" sz="1800" b="1" dirty="0" err="1">
                <a:solidFill>
                  <a:srgbClr val="002060"/>
                </a:solidFill>
              </a:rPr>
              <a:t>minha</a:t>
            </a:r>
            <a:r>
              <a:rPr lang="en-US" sz="1800" b="1" dirty="0">
                <a:solidFill>
                  <a:srgbClr val="002060"/>
                </a:solidFill>
              </a:rPr>
              <a:t> </a:t>
            </a:r>
            <a:r>
              <a:rPr lang="en-US" sz="1800" b="1" dirty="0" err="1">
                <a:solidFill>
                  <a:srgbClr val="002060"/>
                </a:solidFill>
              </a:rPr>
              <a:t>posição</a:t>
            </a:r>
            <a:r>
              <a:rPr lang="en-US" sz="1800" b="1" dirty="0">
                <a:solidFill>
                  <a:srgbClr val="002060"/>
                </a:solidFill>
              </a:rPr>
              <a:t> </a:t>
            </a:r>
            <a:r>
              <a:rPr lang="en-US" sz="1800" b="1" dirty="0" err="1">
                <a:solidFill>
                  <a:srgbClr val="002060"/>
                </a:solidFill>
              </a:rPr>
              <a:t>pessoal</a:t>
            </a:r>
            <a:r>
              <a:rPr lang="en-US" sz="1800" b="1" dirty="0">
                <a:solidFill>
                  <a:srgbClr val="002060"/>
                </a:solidFill>
              </a:rPr>
              <a:t> e </a:t>
            </a:r>
            <a:r>
              <a:rPr lang="en-US" sz="1800" b="1" dirty="0" err="1">
                <a:solidFill>
                  <a:srgbClr val="002060"/>
                </a:solidFill>
              </a:rPr>
              <a:t>baseada</a:t>
            </a:r>
            <a:r>
              <a:rPr lang="en-US" sz="1800" b="1" dirty="0">
                <a:solidFill>
                  <a:srgbClr val="002060"/>
                </a:solidFill>
              </a:rPr>
              <a:t> </a:t>
            </a:r>
            <a:r>
              <a:rPr lang="en-US" sz="1800" b="1" dirty="0" err="1">
                <a:solidFill>
                  <a:srgbClr val="002060"/>
                </a:solidFill>
              </a:rPr>
              <a:t>em</a:t>
            </a:r>
            <a:r>
              <a:rPr lang="en-US" sz="1800" b="1" dirty="0">
                <a:solidFill>
                  <a:srgbClr val="002060"/>
                </a:solidFill>
              </a:rPr>
              <a:t> </a:t>
            </a:r>
            <a:r>
              <a:rPr lang="pt-BR" sz="1800" b="1" dirty="0">
                <a:solidFill>
                  <a:srgbClr val="002060"/>
                </a:solidFill>
              </a:rPr>
              <a:t>informações de domínio publico</a:t>
            </a:r>
            <a:r>
              <a:rPr lang="en-US" sz="1800" b="1" dirty="0">
                <a:solidFill>
                  <a:srgbClr val="002060"/>
                </a:solidFill>
              </a:rPr>
              <a:t> ;  </a:t>
            </a:r>
            <a:endParaRPr lang="en-US" sz="1600" b="1" dirty="0">
              <a:solidFill>
                <a:srgbClr val="002060"/>
              </a:solidFill>
            </a:endParaRPr>
          </a:p>
        </p:txBody>
      </p:sp>
      <p:sp>
        <p:nvSpPr>
          <p:cNvPr id="5" name="Slide Number Placeholder 4">
            <a:extLst>
              <a:ext uri="{FF2B5EF4-FFF2-40B4-BE49-F238E27FC236}">
                <a16:creationId xmlns:a16="http://schemas.microsoft.com/office/drawing/2014/main" id="{DD0D03BE-F950-F541-84A1-077CD2CD7AA4}"/>
              </a:ext>
            </a:extLst>
          </p:cNvPr>
          <p:cNvSpPr>
            <a:spLocks noGrp="1"/>
          </p:cNvSpPr>
          <p:nvPr>
            <p:ph type="sldNum" sz="quarter" idx="12"/>
          </p:nvPr>
        </p:nvSpPr>
        <p:spPr>
          <a:xfrm>
            <a:off x="8229600" y="6492876"/>
            <a:ext cx="2133600" cy="365125"/>
          </a:xfrm>
          <a:prstGeom prst="rect">
            <a:avLst/>
          </a:prstGeom>
        </p:spPr>
        <p:txBody>
          <a:bodyPr vert="horz" lIns="91440" tIns="45720" rIns="91440" bIns="45720" rtlCol="0" anchor="ctr"/>
          <a:lstStyle>
            <a:defPPr>
              <a:defRPr lang="pt-BR"/>
            </a:defPPr>
            <a:lvl1pPr marL="0" algn="r" defTabSz="914400" rtl="0" eaLnBrk="1" latinLnBrk="0" hangingPunct="1">
              <a:defRPr sz="1200" kern="1200">
                <a:solidFill>
                  <a:srgbClr val="00206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38EDF5-8D06-4D84-852F-BD1AAB605B57}" type="slidenum">
              <a:rPr lang="pt-BR" smtClean="0"/>
              <a:pPr/>
              <a:t>2</a:t>
            </a:fld>
            <a:endParaRPr lang="pt-BR" noProof="0"/>
          </a:p>
        </p:txBody>
      </p:sp>
    </p:spTree>
    <p:extLst>
      <p:ext uri="{BB962C8B-B14F-4D97-AF65-F5344CB8AC3E}">
        <p14:creationId xmlns:p14="http://schemas.microsoft.com/office/powerpoint/2010/main" val="393806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9144E-E75F-704F-95DA-580BC73BEB34}"/>
              </a:ext>
            </a:extLst>
          </p:cNvPr>
          <p:cNvSpPr>
            <a:spLocks noGrp="1"/>
          </p:cNvSpPr>
          <p:nvPr>
            <p:ph type="title"/>
          </p:nvPr>
        </p:nvSpPr>
        <p:spPr/>
        <p:txBody>
          <a:bodyPr/>
          <a:lstStyle/>
          <a:p>
            <a:r>
              <a:rPr lang="en-BR" dirty="0"/>
              <a:t>Perfil Practioner IPS-Brasil</a:t>
            </a:r>
          </a:p>
        </p:txBody>
      </p:sp>
      <p:sp>
        <p:nvSpPr>
          <p:cNvPr id="3" name="Content Placeholder 2">
            <a:extLst>
              <a:ext uri="{FF2B5EF4-FFF2-40B4-BE49-F238E27FC236}">
                <a16:creationId xmlns:a16="http://schemas.microsoft.com/office/drawing/2014/main" id="{229CD5F3-0A61-111A-2028-9088CD9B3AD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E89F489D-E4AF-D8D2-2644-0D00C7AD2848}"/>
              </a:ext>
            </a:extLst>
          </p:cNvPr>
          <p:cNvPicPr>
            <a:picLocks noChangeAspect="1"/>
          </p:cNvPicPr>
          <p:nvPr/>
        </p:nvPicPr>
        <p:blipFill>
          <a:blip r:embed="rId2"/>
          <a:stretch>
            <a:fillRect/>
          </a:stretch>
        </p:blipFill>
        <p:spPr>
          <a:xfrm>
            <a:off x="1852613" y="1674290"/>
            <a:ext cx="7772400" cy="4502673"/>
          </a:xfrm>
          <a:prstGeom prst="rect">
            <a:avLst/>
          </a:prstGeom>
        </p:spPr>
      </p:pic>
    </p:spTree>
    <p:extLst>
      <p:ext uri="{BB962C8B-B14F-4D97-AF65-F5344CB8AC3E}">
        <p14:creationId xmlns:p14="http://schemas.microsoft.com/office/powerpoint/2010/main" val="27652993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p:txBody>
          <a:bodyPr/>
          <a:lstStyle/>
          <a:p>
            <a:r>
              <a:rPr lang="en-BR" dirty="0"/>
              <a:t>Decisões de design do GI IPS Brasil</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lstStyle/>
          <a:p>
            <a:r>
              <a:rPr lang="en-US" dirty="0"/>
              <a:t>O</a:t>
            </a:r>
            <a:r>
              <a:rPr lang="en-BR" dirty="0"/>
              <a:t> GI IPS Brasil:</a:t>
            </a:r>
          </a:p>
          <a:p>
            <a:pPr lvl="1"/>
            <a:r>
              <a:rPr lang="en-BR" dirty="0"/>
              <a:t> extensível;</a:t>
            </a:r>
          </a:p>
          <a:p>
            <a:pPr lvl="1"/>
            <a:r>
              <a:rPr lang="en-US" dirty="0"/>
              <a:t>s</a:t>
            </a:r>
            <a:r>
              <a:rPr lang="en-BR" dirty="0"/>
              <a:t>egue o modelo do GI IPS;</a:t>
            </a:r>
          </a:p>
          <a:p>
            <a:pPr lvl="1"/>
            <a:r>
              <a:rPr lang="en-US" dirty="0"/>
              <a:t>m</a:t>
            </a:r>
            <a:r>
              <a:rPr lang="en-BR" dirty="0"/>
              <a:t>apeamento dos vocabulários locais para os vocabulários IPS e vice-versa</a:t>
            </a:r>
          </a:p>
          <a:p>
            <a:pPr lvl="1"/>
            <a:r>
              <a:rPr lang="en-US" dirty="0"/>
              <a:t>e</a:t>
            </a:r>
            <a:r>
              <a:rPr lang="en-BR" dirty="0"/>
              <a:t>xtensões da RNDS não serão mapeadas para extensões do IPS</a:t>
            </a:r>
          </a:p>
          <a:p>
            <a:pPr lvl="1"/>
            <a:r>
              <a:rPr lang="en-BR" dirty="0"/>
              <a:t>haverá uma transformação dos modelos representados na RNDS para o modelo canônico R4 do IPS</a:t>
            </a:r>
          </a:p>
          <a:p>
            <a:pPr lvl="1"/>
            <a:r>
              <a:rPr lang="en-BR"/>
              <a:t>o </a:t>
            </a:r>
            <a:r>
              <a:rPr lang="en-BR" dirty="0"/>
              <a:t>GI IPS Brasil poderá ser utilizado como o GI Nacional aberto e extensível, aderente ao </a:t>
            </a:r>
            <a:r>
              <a:rPr lang="en-BR"/>
              <a:t>FHIR R4 (exemplo Canadá)</a:t>
            </a:r>
            <a:endParaRPr lang="en-BR" dirty="0"/>
          </a:p>
          <a:p>
            <a:pPr lvl="1"/>
            <a:endParaRPr lang="en-BR" dirty="0"/>
          </a:p>
        </p:txBody>
      </p:sp>
    </p:spTree>
    <p:extLst>
      <p:ext uri="{BB962C8B-B14F-4D97-AF65-F5344CB8AC3E}">
        <p14:creationId xmlns:p14="http://schemas.microsoft.com/office/powerpoint/2010/main" val="4121036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deveria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a:t>
            </a:r>
            <a:r>
              <a:rPr lang="en-US" dirty="0" err="1"/>
              <a:t>permitiria</a:t>
            </a:r>
            <a:r>
              <a:rPr lang="en-US" dirty="0"/>
              <a:t> </a:t>
            </a:r>
            <a:r>
              <a:rPr lang="en-US" dirty="0" err="1"/>
              <a:t>estender</a:t>
            </a:r>
            <a:r>
              <a:rPr lang="en-US" dirty="0"/>
              <a:t> o </a:t>
            </a:r>
            <a:r>
              <a:rPr lang="en-US" dirty="0" err="1"/>
              <a:t>quê</a:t>
            </a:r>
            <a:r>
              <a:rPr lang="en-US" dirty="0"/>
              <a:t> </a:t>
            </a:r>
            <a:r>
              <a:rPr lang="en-US" dirty="0" err="1"/>
              <a:t>já</a:t>
            </a:r>
            <a:r>
              <a:rPr lang="en-US" dirty="0"/>
              <a:t> </a:t>
            </a:r>
            <a:r>
              <a:rPr lang="en-US" dirty="0" err="1"/>
              <a:t>está</a:t>
            </a:r>
            <a:r>
              <a:rPr lang="en-US" dirty="0"/>
              <a:t> </a:t>
            </a:r>
            <a:r>
              <a:rPr lang="en-US" dirty="0" err="1"/>
              <a:t>definido</a:t>
            </a:r>
            <a:r>
              <a:rPr lang="en-US" dirty="0"/>
              <a:t> </a:t>
            </a:r>
            <a:r>
              <a:rPr lang="en-US" dirty="0" err="1"/>
              <a:t>na</a:t>
            </a:r>
            <a:r>
              <a:rPr lang="en-US" dirty="0"/>
              <a:t> RDNS </a:t>
            </a:r>
            <a:r>
              <a:rPr lang="en-US" dirty="0" err="1"/>
              <a:t>nos</a:t>
            </a:r>
            <a:r>
              <a:rPr lang="en-US" dirty="0"/>
              <a:t> </a:t>
            </a:r>
            <a:r>
              <a:rPr lang="en-US" dirty="0" err="1"/>
              <a:t>modelos</a:t>
            </a:r>
            <a:r>
              <a:rPr lang="en-US" dirty="0"/>
              <a:t> de </a:t>
            </a:r>
            <a:r>
              <a:rPr lang="en-US" dirty="0" err="1"/>
              <a:t>informação</a:t>
            </a:r>
            <a:r>
              <a:rPr lang="en-US" dirty="0"/>
              <a:t> de RAC, REL, SA e dados do PNI </a:t>
            </a:r>
            <a:r>
              <a:rPr lang="en-US" dirty="0" err="1"/>
              <a:t>unificando</a:t>
            </a:r>
            <a:r>
              <a:rPr lang="en-US" dirty="0"/>
              <a:t> num </a:t>
            </a:r>
            <a:r>
              <a:rPr lang="en-US" dirty="0" err="1"/>
              <a:t>único</a:t>
            </a:r>
            <a:r>
              <a:rPr lang="en-US" dirty="0"/>
              <a:t> </a:t>
            </a:r>
            <a:r>
              <a:rPr lang="en-US" dirty="0" err="1"/>
              <a:t>documento</a:t>
            </a:r>
            <a:r>
              <a:rPr lang="en-US" dirty="0"/>
              <a:t> que </a:t>
            </a:r>
            <a:r>
              <a:rPr lang="en-US" dirty="0" err="1"/>
              <a:t>deverá</a:t>
            </a:r>
            <a:r>
              <a:rPr lang="en-US" dirty="0"/>
              <a:t> </a:t>
            </a:r>
            <a:r>
              <a:rPr lang="en-US" dirty="0" err="1"/>
              <a:t>estar</a:t>
            </a:r>
            <a:r>
              <a:rPr lang="en-US" dirty="0"/>
              <a:t> </a:t>
            </a:r>
            <a:r>
              <a:rPr lang="en-US" dirty="0" err="1"/>
              <a:t>disponível</a:t>
            </a:r>
            <a:r>
              <a:rPr lang="en-US" dirty="0"/>
              <a:t> para o </a:t>
            </a:r>
            <a:r>
              <a:rPr lang="en-US" dirty="0" err="1"/>
              <a:t>paciente</a:t>
            </a:r>
            <a:r>
              <a:rPr lang="en-US" dirty="0"/>
              <a:t> no </a:t>
            </a:r>
            <a:r>
              <a:rPr lang="en-US" dirty="0" err="1"/>
              <a:t>Conecte</a:t>
            </a:r>
            <a:r>
              <a:rPr lang="en-US" dirty="0"/>
              <a:t> SUS;</a:t>
            </a:r>
          </a:p>
          <a:p>
            <a:r>
              <a:rPr lang="en-US" dirty="0" err="1"/>
              <a:t>Desafios</a:t>
            </a:r>
            <a:r>
              <a:rPr lang="en-US" dirty="0"/>
              <a:t>:  </a:t>
            </a:r>
            <a:r>
              <a:rPr lang="en-US" dirty="0" err="1"/>
              <a:t>adoção</a:t>
            </a:r>
            <a:r>
              <a:rPr lang="en-US" dirty="0"/>
              <a:t> de LOINC e SNOMED-CT para </a:t>
            </a:r>
            <a:r>
              <a:rPr lang="en-US" dirty="0" err="1"/>
              <a:t>representar</a:t>
            </a:r>
            <a:r>
              <a:rPr lang="en-US" dirty="0"/>
              <a:t> </a:t>
            </a:r>
            <a:r>
              <a:rPr lang="en-US" dirty="0" err="1"/>
              <a:t>exames</a:t>
            </a:r>
            <a:r>
              <a:rPr lang="en-US" dirty="0"/>
              <a:t> e </a:t>
            </a:r>
            <a:r>
              <a:rPr lang="en-US" dirty="0" err="1"/>
              <a:t>procedimentos</a:t>
            </a:r>
            <a:r>
              <a:rPr lang="en-US" dirty="0"/>
              <a:t>. </a:t>
            </a:r>
            <a:r>
              <a:rPr lang="en-US" dirty="0" err="1"/>
              <a:t>Classificações</a:t>
            </a:r>
            <a:r>
              <a:rPr lang="en-US" dirty="0"/>
              <a:t> </a:t>
            </a:r>
            <a:r>
              <a:rPr lang="en-US" dirty="0" err="1"/>
              <a:t>como</a:t>
            </a:r>
            <a:r>
              <a:rPr lang="en-US" dirty="0"/>
              <a:t> SIGTAP e TUSS </a:t>
            </a:r>
            <a:r>
              <a:rPr lang="en-US" dirty="0" err="1"/>
              <a:t>não</a:t>
            </a:r>
            <a:r>
              <a:rPr lang="en-US" dirty="0"/>
              <a:t> </a:t>
            </a:r>
            <a:r>
              <a:rPr lang="en-US" dirty="0" err="1"/>
              <a:t>são</a:t>
            </a:r>
            <a:r>
              <a:rPr lang="en-US" dirty="0"/>
              <a:t> </a:t>
            </a:r>
            <a:r>
              <a:rPr lang="en-US" dirty="0" err="1"/>
              <a:t>terminologias</a:t>
            </a:r>
            <a:r>
              <a:rPr lang="en-US" dirty="0"/>
              <a:t> </a:t>
            </a:r>
            <a:r>
              <a:rPr lang="en-US" dirty="0" err="1"/>
              <a:t>clínicas</a:t>
            </a:r>
            <a:r>
              <a:rPr lang="en-US" dirty="0"/>
              <a:t>. </a:t>
            </a:r>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838200" y="492369"/>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75C2ACA-5828-B648-E2AB-2F10CC8D1952}"/>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Obrigada.</a:t>
            </a:r>
          </a:p>
        </p:txBody>
      </p:sp>
      <p:sp>
        <p:nvSpPr>
          <p:cNvPr id="3" name="Content Placeholder 2">
            <a:extLst>
              <a:ext uri="{FF2B5EF4-FFF2-40B4-BE49-F238E27FC236}">
                <a16:creationId xmlns:a16="http://schemas.microsoft.com/office/drawing/2014/main" id="{A17594FF-4806-1780-1572-38D66A47D9C9}"/>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err="1">
                <a:solidFill>
                  <a:schemeClr val="tx1"/>
                </a:solidFill>
                <a:latin typeface="+mn-lt"/>
                <a:ea typeface="+mn-ea"/>
                <a:cs typeface="+mn-cs"/>
              </a:rPr>
              <a:t>Beatriz.leao@hsl.org.br</a:t>
            </a:r>
            <a:endParaRPr lang="en-US" kern="1200" dirty="0">
              <a:solidFill>
                <a:schemeClr val="tx1"/>
              </a:solidFill>
              <a:latin typeface="+mn-lt"/>
              <a:ea typeface="+mn-ea"/>
              <a:cs typeface="+mn-cs"/>
            </a:endParaRPr>
          </a:p>
        </p:txBody>
      </p:sp>
    </p:spTree>
    <p:extLst>
      <p:ext uri="{BB962C8B-B14F-4D97-AF65-F5344CB8AC3E}">
        <p14:creationId xmlns:p14="http://schemas.microsoft.com/office/powerpoint/2010/main" val="2224316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DE2B-D47B-394B-B838-6C9020E9ACA9}"/>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7C872AF2-6DA2-B547-AC0B-99C45ECEC882}"/>
              </a:ext>
            </a:extLst>
          </p:cNvPr>
          <p:cNvSpPr>
            <a:spLocks noGrp="1"/>
          </p:cNvSpPr>
          <p:nvPr>
            <p:ph idx="1"/>
          </p:nvPr>
        </p:nvSpPr>
        <p:spPr/>
        <p:txBody>
          <a:bodyPr/>
          <a:lstStyle/>
          <a:p>
            <a:r>
              <a:rPr lang="en-BR" dirty="0"/>
              <a:t>Introdução </a:t>
            </a:r>
          </a:p>
          <a:p>
            <a:r>
              <a:rPr lang="en-BR" dirty="0"/>
              <a:t>IPS - Componentes</a:t>
            </a:r>
          </a:p>
          <a:p>
            <a:r>
              <a:rPr lang="en-BR" dirty="0"/>
              <a:t>IPS Brasil – </a:t>
            </a:r>
          </a:p>
          <a:p>
            <a:pPr lvl="1"/>
            <a:r>
              <a:rPr lang="en-BR" dirty="0"/>
              <a:t>Componentes</a:t>
            </a:r>
          </a:p>
          <a:p>
            <a:pPr lvl="1"/>
            <a:r>
              <a:rPr lang="en-BR" dirty="0"/>
              <a:t>Status atual do projeto</a:t>
            </a:r>
          </a:p>
          <a:p>
            <a:r>
              <a:rPr lang="en-BR" dirty="0"/>
              <a:t>Considerações Finais</a:t>
            </a:r>
          </a:p>
          <a:p>
            <a:pPr marL="0" indent="0">
              <a:buNone/>
            </a:pPr>
            <a:endParaRPr lang="en-BR" dirty="0"/>
          </a:p>
          <a:p>
            <a:pPr lvl="1"/>
            <a:endParaRPr lang="en-BR" dirty="0"/>
          </a:p>
          <a:p>
            <a:pPr marL="457200" lvl="1" indent="0">
              <a:buNone/>
            </a:pPr>
            <a:endParaRPr lang="en-BR" dirty="0"/>
          </a:p>
          <a:p>
            <a:endParaRPr lang="en-BR" dirty="0"/>
          </a:p>
        </p:txBody>
      </p:sp>
    </p:spTree>
    <p:extLst>
      <p:ext uri="{BB962C8B-B14F-4D97-AF65-F5344CB8AC3E}">
        <p14:creationId xmlns:p14="http://schemas.microsoft.com/office/powerpoint/2010/main" val="624033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6332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45918" y="32702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p:txBody>
          <a:bodyPr/>
          <a:lstStyle/>
          <a:p>
            <a:r>
              <a:rPr lang="en-US" dirty="0"/>
              <a:t>I</a:t>
            </a:r>
            <a:r>
              <a:rPr lang="en-BR" dirty="0"/>
              <a:t>PS – iniciativa colaborativa entre SDOs</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508000"/>
            <a:ext cx="2755900" cy="5842000"/>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2336232" y="4233270"/>
            <a:ext cx="3479800" cy="1803400"/>
          </a:xfrm>
          <a:prstGeom prst="rect">
            <a:avLst/>
          </a:prstGeom>
        </p:spPr>
      </p:pic>
    </p:spTree>
    <p:extLst>
      <p:ext uri="{BB962C8B-B14F-4D97-AF65-F5344CB8AC3E}">
        <p14:creationId xmlns:p14="http://schemas.microsoft.com/office/powerpoint/2010/main" val="428974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2"/>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2285288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EF4-4C26-1E62-FCD8-850181F93EAB}"/>
              </a:ext>
            </a:extLst>
          </p:cNvPr>
          <p:cNvSpPr>
            <a:spLocks noGrp="1"/>
          </p:cNvSpPr>
          <p:nvPr>
            <p:ph type="title"/>
          </p:nvPr>
        </p:nvSpPr>
        <p:spPr/>
        <p:txBody>
          <a:bodyPr>
            <a:normAutofit fontScale="90000"/>
          </a:bodyPr>
          <a:lstStyle/>
          <a:p>
            <a:r>
              <a:rPr lang="en-US" dirty="0"/>
              <a:t>O conjunto de dados IPS: um conjunto de </a:t>
            </a:r>
            <a:r>
              <a:rPr lang="en-US" dirty="0" err="1"/>
              <a:t>blocos</a:t>
            </a:r>
            <a:r>
              <a:rPr lang="en-US" dirty="0"/>
              <a:t> de dados </a:t>
            </a:r>
            <a:r>
              <a:rPr lang="en-US" dirty="0" err="1"/>
              <a:t>reutilizáveis</a:t>
            </a:r>
            <a:endParaRPr lang="en-BR" dirty="0"/>
          </a:p>
        </p:txBody>
      </p:sp>
      <p:sp>
        <p:nvSpPr>
          <p:cNvPr id="3" name="Content Placeholder 2">
            <a:extLst>
              <a:ext uri="{FF2B5EF4-FFF2-40B4-BE49-F238E27FC236}">
                <a16:creationId xmlns:a16="http://schemas.microsoft.com/office/drawing/2014/main" id="{5B542715-D8C9-98F7-946B-B3936FABF33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547239F-0B72-6885-555B-BB2B5D070FAA}"/>
              </a:ext>
            </a:extLst>
          </p:cNvPr>
          <p:cNvPicPr>
            <a:picLocks noChangeAspect="1"/>
          </p:cNvPicPr>
          <p:nvPr/>
        </p:nvPicPr>
        <p:blipFill>
          <a:blip r:embed="rId2"/>
          <a:stretch>
            <a:fillRect/>
          </a:stretch>
        </p:blipFill>
        <p:spPr>
          <a:xfrm>
            <a:off x="191069" y="1302251"/>
            <a:ext cx="11693677" cy="4675468"/>
          </a:xfrm>
          <a:prstGeom prst="rect">
            <a:avLst/>
          </a:prstGeom>
        </p:spPr>
      </p:pic>
      <p:sp>
        <p:nvSpPr>
          <p:cNvPr id="5" name="TextBox 4">
            <a:extLst>
              <a:ext uri="{FF2B5EF4-FFF2-40B4-BE49-F238E27FC236}">
                <a16:creationId xmlns:a16="http://schemas.microsoft.com/office/drawing/2014/main" id="{BBC196EF-94B3-06BB-0959-B7B21387FFC6}"/>
              </a:ext>
            </a:extLst>
          </p:cNvPr>
          <p:cNvSpPr txBox="1"/>
          <p:nvPr/>
        </p:nvSpPr>
        <p:spPr>
          <a:xfrm>
            <a:off x="7232176" y="2606723"/>
            <a:ext cx="4121624" cy="461665"/>
          </a:xfrm>
          <a:prstGeom prst="rect">
            <a:avLst/>
          </a:prstGeom>
          <a:solidFill>
            <a:schemeClr val="bg1"/>
          </a:solidFill>
        </p:spPr>
        <p:txBody>
          <a:bodyPr wrap="square" rtlCol="0">
            <a:spAutoFit/>
          </a:bodyPr>
          <a:lstStyle/>
          <a:p>
            <a:r>
              <a:rPr lang="en-BR" sz="2400" dirty="0"/>
              <a:t>Um documento com secções</a:t>
            </a:r>
          </a:p>
        </p:txBody>
      </p:sp>
    </p:spTree>
    <p:extLst>
      <p:ext uri="{BB962C8B-B14F-4D97-AF65-F5344CB8AC3E}">
        <p14:creationId xmlns:p14="http://schemas.microsoft.com/office/powerpoint/2010/main" val="1751172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44CC8-6731-4975-277E-3D9373B63A15}"/>
              </a:ext>
            </a:extLst>
          </p:cNvPr>
          <p:cNvPicPr>
            <a:picLocks noChangeAspect="1"/>
          </p:cNvPicPr>
          <p:nvPr/>
        </p:nvPicPr>
        <p:blipFill>
          <a:blip r:embed="rId2"/>
          <a:stretch>
            <a:fillRect/>
          </a:stretch>
        </p:blipFill>
        <p:spPr>
          <a:xfrm>
            <a:off x="259493" y="463969"/>
            <a:ext cx="6487298" cy="3431111"/>
          </a:xfrm>
          <a:prstGeom prst="rect">
            <a:avLst/>
          </a:prstGeom>
        </p:spPr>
      </p:pic>
      <p:pic>
        <p:nvPicPr>
          <p:cNvPr id="3" name="Picture 2">
            <a:extLst>
              <a:ext uri="{FF2B5EF4-FFF2-40B4-BE49-F238E27FC236}">
                <a16:creationId xmlns:a16="http://schemas.microsoft.com/office/drawing/2014/main" id="{ECDB2880-F5F4-F358-FE38-71354F246706}"/>
              </a:ext>
            </a:extLst>
          </p:cNvPr>
          <p:cNvPicPr>
            <a:picLocks noChangeAspect="1"/>
          </p:cNvPicPr>
          <p:nvPr/>
        </p:nvPicPr>
        <p:blipFill>
          <a:blip r:embed="rId3"/>
          <a:stretch>
            <a:fillRect/>
          </a:stretch>
        </p:blipFill>
        <p:spPr>
          <a:xfrm>
            <a:off x="259493" y="3993227"/>
            <a:ext cx="5029200" cy="2659927"/>
          </a:xfrm>
          <a:prstGeom prst="rect">
            <a:avLst/>
          </a:prstGeom>
        </p:spPr>
      </p:pic>
      <p:pic>
        <p:nvPicPr>
          <p:cNvPr id="4" name="Picture 3">
            <a:extLst>
              <a:ext uri="{FF2B5EF4-FFF2-40B4-BE49-F238E27FC236}">
                <a16:creationId xmlns:a16="http://schemas.microsoft.com/office/drawing/2014/main" id="{13C826EE-57BE-1A19-7D38-8A721FE64CE2}"/>
              </a:ext>
            </a:extLst>
          </p:cNvPr>
          <p:cNvPicPr>
            <a:picLocks noChangeAspect="1"/>
          </p:cNvPicPr>
          <p:nvPr/>
        </p:nvPicPr>
        <p:blipFill>
          <a:blip r:embed="rId4"/>
          <a:stretch>
            <a:fillRect/>
          </a:stretch>
        </p:blipFill>
        <p:spPr>
          <a:xfrm>
            <a:off x="5807675" y="3561889"/>
            <a:ext cx="5609967" cy="2967093"/>
          </a:xfrm>
          <a:prstGeom prst="rect">
            <a:avLst/>
          </a:prstGeom>
        </p:spPr>
      </p:pic>
      <p:sp>
        <p:nvSpPr>
          <p:cNvPr id="5" name="TextBox 4">
            <a:extLst>
              <a:ext uri="{FF2B5EF4-FFF2-40B4-BE49-F238E27FC236}">
                <a16:creationId xmlns:a16="http://schemas.microsoft.com/office/drawing/2014/main" id="{286EB4AB-BBC1-8EC3-AABE-6755D702C5DF}"/>
              </a:ext>
            </a:extLst>
          </p:cNvPr>
          <p:cNvSpPr txBox="1"/>
          <p:nvPr/>
        </p:nvSpPr>
        <p:spPr>
          <a:xfrm>
            <a:off x="7166919" y="345989"/>
            <a:ext cx="4337222" cy="1815882"/>
          </a:xfrm>
          <a:prstGeom prst="rect">
            <a:avLst/>
          </a:prstGeom>
          <a:noFill/>
        </p:spPr>
        <p:txBody>
          <a:bodyPr wrap="square" rtlCol="0">
            <a:spAutoFit/>
          </a:bodyPr>
          <a:lstStyle/>
          <a:p>
            <a:r>
              <a:rPr lang="en-BR" sz="2800" dirty="0"/>
              <a:t>Implementações Internacionais do IPS</a:t>
            </a:r>
          </a:p>
          <a:p>
            <a:endParaRPr lang="en-BR" sz="2800" dirty="0"/>
          </a:p>
          <a:p>
            <a:endParaRPr lang="en-BR" sz="2800" dirty="0"/>
          </a:p>
        </p:txBody>
      </p:sp>
      <p:sp>
        <p:nvSpPr>
          <p:cNvPr id="6" name="TextBox 5">
            <a:extLst>
              <a:ext uri="{FF2B5EF4-FFF2-40B4-BE49-F238E27FC236}">
                <a16:creationId xmlns:a16="http://schemas.microsoft.com/office/drawing/2014/main" id="{952A26FE-4487-E25E-163E-8A7546298A15}"/>
              </a:ext>
            </a:extLst>
          </p:cNvPr>
          <p:cNvSpPr txBox="1"/>
          <p:nvPr/>
        </p:nvSpPr>
        <p:spPr>
          <a:xfrm>
            <a:off x="2668142" y="6468488"/>
            <a:ext cx="8157298" cy="369332"/>
          </a:xfrm>
          <a:prstGeom prst="rect">
            <a:avLst/>
          </a:prstGeom>
          <a:noFill/>
        </p:spPr>
        <p:txBody>
          <a:bodyPr wrap="none" rtlCol="0">
            <a:spAutoFit/>
          </a:bodyPr>
          <a:lstStyle/>
          <a:p>
            <a:r>
              <a:rPr lang="en-BR" dirty="0"/>
              <a:t>Fonte:</a:t>
            </a:r>
            <a:r>
              <a:rPr lang="en-US" dirty="0">
                <a:hlinkClick r:id="rId5"/>
              </a:rPr>
              <a:t>https://international-patient-</a:t>
            </a:r>
            <a:r>
              <a:rPr lang="en-US" dirty="0" err="1">
                <a:hlinkClick r:id="rId5"/>
              </a:rPr>
              <a:t>summary.net</a:t>
            </a:r>
            <a:r>
              <a:rPr lang="en-US" dirty="0">
                <a:hlinkClick r:id="rId5"/>
              </a:rPr>
              <a:t>/implementations-across-the-globe/</a:t>
            </a:r>
            <a:endParaRPr lang="en-BR" dirty="0"/>
          </a:p>
        </p:txBody>
      </p:sp>
    </p:spTree>
    <p:extLst>
      <p:ext uri="{BB962C8B-B14F-4D97-AF65-F5344CB8AC3E}">
        <p14:creationId xmlns:p14="http://schemas.microsoft.com/office/powerpoint/2010/main" val="2051584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theme/theme1.xml><?xml version="1.0" encoding="utf-8"?>
<a:theme xmlns:a="http://schemas.openxmlformats.org/drawingml/2006/main" name="Office Theme">
  <a:themeElements>
    <a:clrScheme name="Custom 24">
      <a:dk1>
        <a:srgbClr val="000000"/>
      </a:dk1>
      <a:lt1>
        <a:srgbClr val="FFFFFF"/>
      </a:lt1>
      <a:dk2>
        <a:srgbClr val="0E2841"/>
      </a:dk2>
      <a:lt2>
        <a:srgbClr val="E8E8E8"/>
      </a:lt2>
      <a:accent1>
        <a:srgbClr val="156082"/>
      </a:accent1>
      <a:accent2>
        <a:srgbClr val="2E9CB8"/>
      </a:accent2>
      <a:accent3>
        <a:srgbClr val="C80724"/>
      </a:accent3>
      <a:accent4>
        <a:srgbClr val="E97132"/>
      </a:accent4>
      <a:accent5>
        <a:srgbClr val="196B24"/>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5525</TotalTime>
  <Words>1085</Words>
  <Application>Microsoft Macintosh PowerPoint</Application>
  <PresentationFormat>Widescreen</PresentationFormat>
  <Paragraphs>99</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Aptos Display</vt:lpstr>
      <vt:lpstr>Arial</vt:lpstr>
      <vt:lpstr>Calibri</vt:lpstr>
      <vt:lpstr>Graphik</vt:lpstr>
      <vt:lpstr>Office Theme</vt:lpstr>
      <vt:lpstr>  IPS – Brasil Sumário Internacional do Paciente  (International Patient Summary)</vt:lpstr>
      <vt:lpstr>Declaração</vt:lpstr>
      <vt:lpstr>Agenda</vt:lpstr>
      <vt:lpstr>A história do Sumário Internacional do Paciente</vt:lpstr>
      <vt:lpstr>Sumário Internacional do Paciente (IPS - International Patient Summary)</vt:lpstr>
      <vt:lpstr>Princípios do Sumário Internacional do Paciente -SIP</vt:lpstr>
      <vt:lpstr>O conjunto de dados IPS: um conjunto de blocos de dados reutilizáveis</vt:lpstr>
      <vt:lpstr>PowerPoint Presentation</vt:lpstr>
      <vt:lpstr>PowerPoint Presentation</vt:lpstr>
      <vt:lpstr>Países membros da GDHP</vt:lpstr>
      <vt:lpstr>PowerPoint Presentation</vt:lpstr>
      <vt:lpstr>PowerPoint Presentation</vt:lpstr>
      <vt:lpstr>PowerPoint Presentation</vt:lpstr>
      <vt:lpstr>IPS-BRASIL</vt:lpstr>
      <vt:lpstr>IPS –Brasil</vt:lpstr>
      <vt:lpstr>PowerPoint Presentation</vt:lpstr>
      <vt:lpstr>Estado atual do projeto IPS-Brasil</vt:lpstr>
      <vt:lpstr>PowerPoint Presentation</vt:lpstr>
      <vt:lpstr>PowerPoint Presentation</vt:lpstr>
      <vt:lpstr>Perfil Practioner IPS-Brasil</vt:lpstr>
      <vt:lpstr>Decisões de design do GI IPS Brasil</vt:lpstr>
      <vt:lpstr> </vt:lpstr>
      <vt:lpstr>Obrigada.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OBM – Ontologia Brasileira de Medicamentos</dc:title>
  <dc:creator>Beatriz de Faria Leao</dc:creator>
  <cp:lastModifiedBy>Beatriz de Faria Leao</cp:lastModifiedBy>
  <cp:revision>8</cp:revision>
  <dcterms:created xsi:type="dcterms:W3CDTF">2023-05-20T17:08:09Z</dcterms:created>
  <dcterms:modified xsi:type="dcterms:W3CDTF">2023-06-23T22:38:29Z</dcterms:modified>
</cp:coreProperties>
</file>